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80" r:id="rId5"/>
    <p:sldId id="262" r:id="rId6"/>
    <p:sldId id="263" r:id="rId7"/>
    <p:sldId id="268" r:id="rId8"/>
    <p:sldId id="267" r:id="rId9"/>
    <p:sldId id="266" r:id="rId10"/>
    <p:sldId id="264" r:id="rId11"/>
    <p:sldId id="273" r:id="rId12"/>
    <p:sldId id="276" r:id="rId13"/>
    <p:sldId id="258" r:id="rId14"/>
    <p:sldId id="277" r:id="rId15"/>
    <p:sldId id="282" r:id="rId16"/>
    <p:sldId id="283" r:id="rId17"/>
    <p:sldId id="284" r:id="rId18"/>
    <p:sldId id="260"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BEDC877-078A-42D1-AB94-DB686B4EB89A}">
          <p14:sldIdLst>
            <p14:sldId id="256"/>
            <p14:sldId id="257"/>
            <p14:sldId id="261"/>
            <p14:sldId id="280"/>
            <p14:sldId id="262"/>
            <p14:sldId id="263"/>
            <p14:sldId id="268"/>
            <p14:sldId id="267"/>
            <p14:sldId id="266"/>
            <p14:sldId id="264"/>
            <p14:sldId id="273"/>
            <p14:sldId id="276"/>
            <p14:sldId id="258"/>
            <p14:sldId id="277"/>
            <p14:sldId id="282"/>
            <p14:sldId id="283"/>
            <p14:sldId id="284"/>
            <p14:sldId id="260"/>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304798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96742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46802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8658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1340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146934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3202683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230505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341178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0D4A-D0C9-4AA8-A1F2-F1443B899551}" type="datetimeFigureOut">
              <a:rPr lang="en-IN" smtClean="0"/>
              <a:t>29-05-2023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6008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2E0D4A-D0C9-4AA8-A1F2-F1443B899551}"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298437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2E0D4A-D0C9-4AA8-A1F2-F1443B899551}" type="datetimeFigureOut">
              <a:rPr lang="en-IN" smtClean="0"/>
              <a:t>29-05-2023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290820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2E0D4A-D0C9-4AA8-A1F2-F1443B899551}" type="datetimeFigureOut">
              <a:rPr lang="en-IN" smtClean="0"/>
              <a:t>29-05-2023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133627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E0D4A-D0C9-4AA8-A1F2-F1443B899551}" type="datetimeFigureOut">
              <a:rPr lang="en-IN" smtClean="0"/>
              <a:t>29-05-2023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205242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0D4A-D0C9-4AA8-A1F2-F1443B899551}"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33116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2E0D4A-D0C9-4AA8-A1F2-F1443B899551}" type="datetimeFigureOut">
              <a:rPr lang="en-IN" smtClean="0"/>
              <a:t>29-05-2023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ADEEC0-CC08-4757-9E3E-F75562544C1A}" type="slidenum">
              <a:rPr lang="en-IN" smtClean="0"/>
              <a:t>‹#›</a:t>
            </a:fld>
            <a:endParaRPr lang="en-IN"/>
          </a:p>
        </p:txBody>
      </p:sp>
    </p:spTree>
    <p:extLst>
      <p:ext uri="{BB962C8B-B14F-4D97-AF65-F5344CB8AC3E}">
        <p14:creationId xmlns:p14="http://schemas.microsoft.com/office/powerpoint/2010/main" val="1556167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E2E0D4A-D0C9-4AA8-A1F2-F1443B899551}" type="datetimeFigureOut">
              <a:rPr lang="en-IN" smtClean="0"/>
              <a:t>29-05-2023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1ADEEC0-CC08-4757-9E3E-F75562544C1A}" type="slidenum">
              <a:rPr lang="en-IN" smtClean="0"/>
              <a:t>‹#›</a:t>
            </a:fld>
            <a:endParaRPr lang="en-IN"/>
          </a:p>
        </p:txBody>
      </p:sp>
    </p:spTree>
    <p:extLst>
      <p:ext uri="{BB962C8B-B14F-4D97-AF65-F5344CB8AC3E}">
        <p14:creationId xmlns:p14="http://schemas.microsoft.com/office/powerpoint/2010/main" val="418153657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a:extLst>
              <a:ext uri="{FF2B5EF4-FFF2-40B4-BE49-F238E27FC236}">
                <a16:creationId xmlns:a16="http://schemas.microsoft.com/office/drawing/2014/main" id="{D2FEEDD0-4900-6A7C-367D-67640C07B687}"/>
              </a:ext>
            </a:extLst>
          </p:cNvPr>
          <p:cNvPicPr>
            <a:picLocks noChangeAspect="1"/>
          </p:cNvPicPr>
          <p:nvPr/>
        </p:nvPicPr>
        <p:blipFill rotWithShape="1">
          <a:blip r:embed="rId2"/>
          <a:srcRect l="22714" r="16350"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256883E-D511-19A6-AD1D-78AFE395D361}"/>
              </a:ext>
            </a:extLst>
          </p:cNvPr>
          <p:cNvSpPr>
            <a:spLocks noGrp="1"/>
          </p:cNvSpPr>
          <p:nvPr>
            <p:ph type="ctrTitle"/>
          </p:nvPr>
        </p:nvSpPr>
        <p:spPr>
          <a:xfrm>
            <a:off x="889649" y="535695"/>
            <a:ext cx="5206351" cy="1629104"/>
          </a:xfrm>
        </p:spPr>
        <p:txBody>
          <a:bodyPr vert="horz" lIns="91440" tIns="45720" rIns="91440" bIns="45720" rtlCol="0" anchor="t">
            <a:noAutofit/>
          </a:bodyPr>
          <a:lstStyle/>
          <a:p>
            <a:pPr algn="l">
              <a:lnSpc>
                <a:spcPct val="90000"/>
              </a:lnSpc>
            </a:pPr>
            <a:r>
              <a:rPr lang="en-US" sz="3600" b="1" dirty="0">
                <a:solidFill>
                  <a:srgbClr val="FF0000"/>
                </a:solidFill>
                <a:effectLst/>
                <a:latin typeface="Amasis MT Pro Black" panose="02040A04050005020304" pitchFamily="18" charset="0"/>
              </a:rPr>
              <a:t>SMART BIO MONITORING SYSTEM</a:t>
            </a:r>
            <a:endParaRPr lang="en-US" sz="3600" dirty="0">
              <a:solidFill>
                <a:srgbClr val="FF0000"/>
              </a:solidFill>
              <a:latin typeface="Amasis MT Pro Black" panose="02040A04050005020304" pitchFamily="18" charset="0"/>
            </a:endParaRPr>
          </a:p>
        </p:txBody>
      </p:sp>
      <p:sp>
        <p:nvSpPr>
          <p:cNvPr id="3" name="Subtitle 2">
            <a:extLst>
              <a:ext uri="{FF2B5EF4-FFF2-40B4-BE49-F238E27FC236}">
                <a16:creationId xmlns:a16="http://schemas.microsoft.com/office/drawing/2014/main" id="{FF6300EF-1233-9E1B-00C5-FC13F239678A}"/>
              </a:ext>
            </a:extLst>
          </p:cNvPr>
          <p:cNvSpPr>
            <a:spLocks noGrp="1"/>
          </p:cNvSpPr>
          <p:nvPr>
            <p:ph type="subTitle" idx="1"/>
          </p:nvPr>
        </p:nvSpPr>
        <p:spPr>
          <a:xfrm>
            <a:off x="800777" y="4583952"/>
            <a:ext cx="4269085" cy="2138142"/>
          </a:xfrm>
        </p:spPr>
        <p:txBody>
          <a:bodyPr vert="horz" lIns="91440" tIns="45720" rIns="91440" bIns="45720" rtlCol="0">
            <a:normAutofit/>
          </a:bodyPr>
          <a:lstStyle/>
          <a:p>
            <a:pPr marL="285750" indent="-285750" algn="l">
              <a:buFont typeface="Courier New" panose="02070309020205020404" pitchFamily="49" charset="0"/>
              <a:buChar char="o"/>
            </a:pPr>
            <a:r>
              <a:rPr lang="en-US" b="1" dirty="0">
                <a:solidFill>
                  <a:schemeClr val="tx1">
                    <a:lumMod val="75000"/>
                    <a:lumOff val="25000"/>
                  </a:schemeClr>
                </a:solidFill>
                <a:effectLst/>
              </a:rPr>
              <a:t>AMAN SAINI (1900290130023)</a:t>
            </a:r>
            <a:endParaRPr lang="en-US" b="1" dirty="0">
              <a:solidFill>
                <a:schemeClr val="tx1">
                  <a:lumMod val="75000"/>
                  <a:lumOff val="25000"/>
                </a:schemeClr>
              </a:solidFill>
            </a:endParaRPr>
          </a:p>
          <a:p>
            <a:pPr marL="285750" indent="-285750" algn="l">
              <a:buFont typeface="Courier New" panose="02070309020205020404" pitchFamily="49" charset="0"/>
              <a:buChar char="o"/>
            </a:pPr>
            <a:r>
              <a:rPr lang="en-US" b="1" dirty="0">
                <a:solidFill>
                  <a:schemeClr val="tx1">
                    <a:lumMod val="75000"/>
                    <a:lumOff val="25000"/>
                  </a:schemeClr>
                </a:solidFill>
                <a:effectLst/>
              </a:rPr>
              <a:t>VINAY SINGH (1900290130190) </a:t>
            </a:r>
            <a:endParaRPr lang="en-US" b="1" dirty="0">
              <a:solidFill>
                <a:schemeClr val="tx1">
                  <a:lumMod val="75000"/>
                  <a:lumOff val="25000"/>
                </a:schemeClr>
              </a:solidFill>
            </a:endParaRPr>
          </a:p>
          <a:p>
            <a:pPr marL="285750" indent="-285750" algn="l">
              <a:buFont typeface="Courier New" panose="02070309020205020404" pitchFamily="49" charset="0"/>
              <a:buChar char="o"/>
            </a:pPr>
            <a:r>
              <a:rPr lang="en-US" b="1" dirty="0">
                <a:solidFill>
                  <a:schemeClr val="tx1">
                    <a:lumMod val="75000"/>
                    <a:lumOff val="25000"/>
                  </a:schemeClr>
                </a:solidFill>
                <a:effectLst/>
              </a:rPr>
              <a:t>SRIJAN JAISWAL (1900290130167)</a:t>
            </a:r>
          </a:p>
          <a:p>
            <a:pPr marL="285750" indent="-285750" algn="l">
              <a:buFont typeface="Courier New" panose="02070309020205020404" pitchFamily="49" charset="0"/>
              <a:buChar char="o"/>
            </a:pPr>
            <a:r>
              <a:rPr lang="en-US" b="1" dirty="0">
                <a:solidFill>
                  <a:schemeClr val="tx1">
                    <a:lumMod val="75000"/>
                    <a:lumOff val="25000"/>
                  </a:schemeClr>
                </a:solidFill>
                <a:effectLst/>
              </a:rPr>
              <a:t>TANUJ KUMAR (1900290130174)</a:t>
            </a:r>
          </a:p>
        </p:txBody>
      </p:sp>
      <p:cxnSp>
        <p:nvCxnSpPr>
          <p:cNvPr id="48" name="Straight Connector 47">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kiet college">
            <a:extLst>
              <a:ext uri="{FF2B5EF4-FFF2-40B4-BE49-F238E27FC236}">
                <a16:creationId xmlns:a16="http://schemas.microsoft.com/office/drawing/2014/main" id="{E41BDD1B-9C0D-61A0-FFAC-687DFFEC6FDF}"/>
              </a:ext>
            </a:extLst>
          </p:cNvPr>
          <p:cNvPicPr>
            <a:picLocks noChangeAspect="1"/>
          </p:cNvPicPr>
          <p:nvPr/>
        </p:nvPicPr>
        <p:blipFill rotWithShape="1">
          <a:blip r:embed="rId3" cstate="print"/>
          <a:srcRect t="10132"/>
          <a:stretch/>
        </p:blipFill>
        <p:spPr>
          <a:xfrm>
            <a:off x="10214776" y="-8468"/>
            <a:ext cx="1863165" cy="1526024"/>
          </a:xfrm>
          <a:prstGeom prst="rect">
            <a:avLst/>
          </a:prstGeom>
        </p:spPr>
      </p:pic>
      <p:sp>
        <p:nvSpPr>
          <p:cNvPr id="6" name="TextBox 5">
            <a:extLst>
              <a:ext uri="{FF2B5EF4-FFF2-40B4-BE49-F238E27FC236}">
                <a16:creationId xmlns:a16="http://schemas.microsoft.com/office/drawing/2014/main" id="{42C24808-6B42-B97F-D41A-2225568E9B96}"/>
              </a:ext>
            </a:extLst>
          </p:cNvPr>
          <p:cNvSpPr txBox="1"/>
          <p:nvPr/>
        </p:nvSpPr>
        <p:spPr>
          <a:xfrm>
            <a:off x="889649" y="2106110"/>
            <a:ext cx="3851122" cy="2369880"/>
          </a:xfrm>
          <a:prstGeom prst="rect">
            <a:avLst/>
          </a:prstGeom>
          <a:noFill/>
        </p:spPr>
        <p:txBody>
          <a:bodyPr wrap="square" rtlCol="0">
            <a:spAutoFit/>
          </a:bodyPr>
          <a:lstStyle/>
          <a:p>
            <a:r>
              <a:rPr lang="en-US" sz="2200" b="1" dirty="0"/>
              <a:t>Group  - G40</a:t>
            </a:r>
          </a:p>
          <a:p>
            <a:endParaRPr lang="en-US" dirty="0"/>
          </a:p>
          <a:p>
            <a:endParaRPr lang="en-US" dirty="0"/>
          </a:p>
          <a:p>
            <a:endParaRPr lang="en-US" dirty="0"/>
          </a:p>
          <a:p>
            <a:endParaRPr lang="en-US" dirty="0"/>
          </a:p>
          <a:p>
            <a:endParaRPr lang="en-US" dirty="0"/>
          </a:p>
          <a:p>
            <a:endParaRPr lang="en-US" b="1" dirty="0"/>
          </a:p>
          <a:p>
            <a:r>
              <a:rPr lang="en-US" b="1" dirty="0"/>
              <a:t>Submitted By  </a:t>
            </a:r>
            <a:r>
              <a:rPr lang="en-US" dirty="0"/>
              <a:t>-</a:t>
            </a:r>
          </a:p>
        </p:txBody>
      </p:sp>
    </p:spTree>
    <p:extLst>
      <p:ext uri="{BB962C8B-B14F-4D97-AF65-F5344CB8AC3E}">
        <p14:creationId xmlns:p14="http://schemas.microsoft.com/office/powerpoint/2010/main" val="209265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D6AF-A9C0-9794-C192-722F6E284259}"/>
              </a:ext>
            </a:extLst>
          </p:cNvPr>
          <p:cNvSpPr>
            <a:spLocks noGrp="1"/>
          </p:cNvSpPr>
          <p:nvPr>
            <p:ph type="title"/>
          </p:nvPr>
        </p:nvSpPr>
        <p:spPr>
          <a:xfrm>
            <a:off x="587540" y="297084"/>
            <a:ext cx="4512989" cy="1271752"/>
          </a:xfrm>
        </p:spPr>
        <p:txBody>
          <a:bodyPr anchor="ctr">
            <a:normAutofit/>
          </a:bodyPr>
          <a:lstStyle/>
          <a:p>
            <a:r>
              <a:rPr lang="en-US" b="1" dirty="0">
                <a:solidFill>
                  <a:schemeClr val="tx1"/>
                </a:solidFill>
                <a:latin typeface="Times New Roman" panose="02020603050405020304" pitchFamily="18" charset="0"/>
                <a:cs typeface="Times New Roman" panose="02020603050405020304" pitchFamily="18" charset="0"/>
              </a:rPr>
              <a:t>Infrared sensors</a:t>
            </a:r>
          </a:p>
        </p:txBody>
      </p:sp>
      <p:pic>
        <p:nvPicPr>
          <p:cNvPr id="6" name="Picture 5">
            <a:extLst>
              <a:ext uri="{FF2B5EF4-FFF2-40B4-BE49-F238E27FC236}">
                <a16:creationId xmlns:a16="http://schemas.microsoft.com/office/drawing/2014/main" id="{068C42FB-840F-6B31-5BB4-7E0C1D237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7251" y="2273028"/>
            <a:ext cx="3856774" cy="24008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A73AC46A-14A6-C598-86EE-B6770D8F9639}"/>
              </a:ext>
            </a:extLst>
          </p:cNvPr>
          <p:cNvSpPr>
            <a:spLocks noGrp="1"/>
          </p:cNvSpPr>
          <p:nvPr>
            <p:ph idx="1"/>
          </p:nvPr>
        </p:nvSpPr>
        <p:spPr>
          <a:xfrm>
            <a:off x="7017723" y="1976671"/>
            <a:ext cx="4512988" cy="3317938"/>
          </a:xfrm>
        </p:spPr>
        <p:txBody>
          <a:bodyPr anchor="t">
            <a:noAutofit/>
          </a:bodyPr>
          <a:lstStyle/>
          <a:p>
            <a:r>
              <a:rPr lang="en-US" sz="2000" dirty="0">
                <a:solidFill>
                  <a:srgbClr val="FFFFFF"/>
                </a:solidFill>
              </a:rPr>
              <a:t>An infrared sensor is a device that detects infrared radiation, which is electromagnetic radiation with a wavelength longer than that of visible light but shorter than that of microwaves. </a:t>
            </a:r>
          </a:p>
          <a:p>
            <a:r>
              <a:rPr lang="en-US" sz="2000" dirty="0">
                <a:solidFill>
                  <a:srgbClr val="FFFFFF"/>
                </a:solidFill>
              </a:rPr>
              <a:t>Infrared sensors are used in a wide variety of applications, such as remote controls, motion detectors, and temperature measurement.</a:t>
            </a:r>
          </a:p>
        </p:txBody>
      </p:sp>
      <p:pic>
        <p:nvPicPr>
          <p:cNvPr id="7" name="Picture 6" descr="kiet college">
            <a:extLst>
              <a:ext uri="{FF2B5EF4-FFF2-40B4-BE49-F238E27FC236}">
                <a16:creationId xmlns:a16="http://schemas.microsoft.com/office/drawing/2014/main" id="{9F8654F2-144D-E7A8-735D-720DDD06B87C}"/>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11390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FEB14A-BA97-5199-9A42-742C74BBDDF8}"/>
              </a:ext>
            </a:extLst>
          </p:cNvPr>
          <p:cNvSpPr>
            <a:spLocks noGrp="1"/>
          </p:cNvSpPr>
          <p:nvPr>
            <p:ph type="title"/>
          </p:nvPr>
        </p:nvSpPr>
        <p:spPr>
          <a:xfrm>
            <a:off x="613535" y="419936"/>
            <a:ext cx="4512989" cy="1187669"/>
          </a:xfrm>
        </p:spPr>
        <p:txBody>
          <a:bodyPr anchor="ctr">
            <a:normAutofit/>
          </a:bodyPr>
          <a:lstStyle/>
          <a:p>
            <a:r>
              <a:rPr lang="en-US"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Relay</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A07745A-0669-AC43-FD38-F40FCB654FD6}"/>
              </a:ext>
            </a:extLst>
          </p:cNvPr>
          <p:cNvPicPr>
            <a:picLocks noChangeAspect="1"/>
          </p:cNvPicPr>
          <p:nvPr/>
        </p:nvPicPr>
        <p:blipFill>
          <a:blip r:embed="rId2"/>
          <a:stretch>
            <a:fillRect/>
          </a:stretch>
        </p:blipFill>
        <p:spPr>
          <a:xfrm>
            <a:off x="757251" y="2306775"/>
            <a:ext cx="3856774" cy="2333348"/>
          </a:xfrm>
          <a:prstGeom prst="rect">
            <a:avLst/>
          </a:prstGeom>
        </p:spPr>
      </p:pic>
      <p:sp>
        <p:nvSpPr>
          <p:cNvPr id="3" name="Content Placeholder 2">
            <a:extLst>
              <a:ext uri="{FF2B5EF4-FFF2-40B4-BE49-F238E27FC236}">
                <a16:creationId xmlns:a16="http://schemas.microsoft.com/office/drawing/2014/main" id="{4C7F55FA-2E31-9C0A-E62E-615DBED58902}"/>
              </a:ext>
            </a:extLst>
          </p:cNvPr>
          <p:cNvSpPr>
            <a:spLocks noGrp="1"/>
          </p:cNvSpPr>
          <p:nvPr>
            <p:ph idx="1"/>
          </p:nvPr>
        </p:nvSpPr>
        <p:spPr>
          <a:xfrm>
            <a:off x="7147753" y="1723231"/>
            <a:ext cx="4989889" cy="5045431"/>
          </a:xfrm>
        </p:spPr>
        <p:txBody>
          <a:bodyPr anchor="t">
            <a:noAutofit/>
          </a:bodyPr>
          <a:lstStyle/>
          <a:p>
            <a:pPr>
              <a:lnSpc>
                <a:spcPct val="90000"/>
              </a:lnSpc>
            </a:pPr>
            <a:r>
              <a:rPr lang="en-US" sz="2000" dirty="0">
                <a:solidFill>
                  <a:srgbClr val="FFFFFF"/>
                </a:solidFill>
                <a:effectLst/>
                <a:ea typeface="Times New Roman" panose="02020603050405020304" pitchFamily="18" charset="0"/>
              </a:rPr>
              <a:t>A relay is an electrically operated switch that can be used to control an electrical circuit. </a:t>
            </a:r>
          </a:p>
          <a:p>
            <a:pPr>
              <a:lnSpc>
                <a:spcPct val="90000"/>
              </a:lnSpc>
            </a:pPr>
            <a:r>
              <a:rPr lang="en-US" sz="2000" dirty="0">
                <a:solidFill>
                  <a:srgbClr val="FFFFFF"/>
                </a:solidFill>
                <a:effectLst/>
                <a:ea typeface="Times New Roman" panose="02020603050405020304" pitchFamily="18" charset="0"/>
              </a:rPr>
              <a:t>It is essentially a switch that is controlled by an electromagnet, rather than by a person flipping a switch or pressing a button.</a:t>
            </a:r>
          </a:p>
          <a:p>
            <a:pPr>
              <a:lnSpc>
                <a:spcPct val="90000"/>
              </a:lnSpc>
            </a:pPr>
            <a:r>
              <a:rPr lang="en-US" sz="2000" dirty="0">
                <a:solidFill>
                  <a:srgbClr val="FFFFFF"/>
                </a:solidFill>
                <a:effectLst/>
                <a:ea typeface="Times New Roman" panose="02020603050405020304" pitchFamily="18" charset="0"/>
              </a:rPr>
              <a:t>Relays can be controlled by a variety of inputs, including mechanical switches, electronic signals, and even computer programs.</a:t>
            </a:r>
          </a:p>
          <a:p>
            <a:pPr>
              <a:lnSpc>
                <a:spcPct val="90000"/>
              </a:lnSpc>
            </a:pPr>
            <a:r>
              <a:rPr lang="en-US" sz="2000" dirty="0">
                <a:solidFill>
                  <a:srgbClr val="FFFFFF"/>
                </a:solidFill>
                <a:effectLst/>
                <a:ea typeface="Times New Roman" panose="02020603050405020304" pitchFamily="18" charset="0"/>
              </a:rPr>
              <a:t>They can also be used to isolate one part of an electrical circuit from another, providing a level of safety and protection for the circuit and its components. </a:t>
            </a:r>
            <a:endParaRPr lang="en-US" sz="2000" dirty="0">
              <a:solidFill>
                <a:srgbClr val="FFFFFF"/>
              </a:solidFill>
            </a:endParaRPr>
          </a:p>
        </p:txBody>
      </p:sp>
      <p:pic>
        <p:nvPicPr>
          <p:cNvPr id="7" name="Picture 6" descr="kiet college">
            <a:extLst>
              <a:ext uri="{FF2B5EF4-FFF2-40B4-BE49-F238E27FC236}">
                <a16:creationId xmlns:a16="http://schemas.microsoft.com/office/drawing/2014/main" id="{DEF62810-C99E-D054-F35A-81AB89D07F44}"/>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199327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5C4BB4-841F-C05A-192A-B71E53680179}"/>
              </a:ext>
            </a:extLst>
          </p:cNvPr>
          <p:cNvSpPr>
            <a:spLocks noGrp="1"/>
          </p:cNvSpPr>
          <p:nvPr>
            <p:ph type="title"/>
          </p:nvPr>
        </p:nvSpPr>
        <p:spPr>
          <a:xfrm>
            <a:off x="494934" y="248561"/>
            <a:ext cx="4512989" cy="1292268"/>
          </a:xfrm>
        </p:spPr>
        <p:txBody>
          <a:bodyPr anchor="ctr">
            <a:normAutofit/>
          </a:bodyPr>
          <a:lstStyle/>
          <a:p>
            <a:r>
              <a:rPr lang="en-US" b="1" dirty="0">
                <a:solidFill>
                  <a:schemeClr val="tx1"/>
                </a:solidFill>
                <a:effectLst/>
                <a:latin typeface="Times New Roman" panose="02020603050405020304" pitchFamily="18" charset="0"/>
                <a:ea typeface="Times New Roman" panose="02020603050405020304" pitchFamily="18" charset="0"/>
              </a:rPr>
              <a:t>Water Pump</a:t>
            </a:r>
            <a:endParaRPr lang="en-US" b="1" dirty="0">
              <a:solidFill>
                <a:schemeClr val="tx1"/>
              </a:solidFill>
            </a:endParaRPr>
          </a:p>
        </p:txBody>
      </p:sp>
      <p:pic>
        <p:nvPicPr>
          <p:cNvPr id="6" name="Picture 2">
            <a:extLst>
              <a:ext uri="{FF2B5EF4-FFF2-40B4-BE49-F238E27FC236}">
                <a16:creationId xmlns:a16="http://schemas.microsoft.com/office/drawing/2014/main" id="{003FCEC0-036D-6378-99DE-9C4F386B7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51" y="1545062"/>
            <a:ext cx="3856774" cy="38567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C69A0D08-51AF-AEA5-CD60-E8D18DB6B3BA}"/>
              </a:ext>
            </a:extLst>
          </p:cNvPr>
          <p:cNvSpPr>
            <a:spLocks noGrp="1"/>
          </p:cNvSpPr>
          <p:nvPr>
            <p:ph idx="1"/>
          </p:nvPr>
        </p:nvSpPr>
        <p:spPr>
          <a:xfrm>
            <a:off x="6558860" y="1540829"/>
            <a:ext cx="5654707" cy="4973489"/>
          </a:xfrm>
        </p:spPr>
        <p:txBody>
          <a:bodyPr anchor="t">
            <a:noAutofit/>
          </a:bodyPr>
          <a:lstStyle/>
          <a:p>
            <a:pPr>
              <a:lnSpc>
                <a:spcPct val="90000"/>
              </a:lnSpc>
            </a:pPr>
            <a:r>
              <a:rPr lang="en-US" sz="2000" dirty="0">
                <a:solidFill>
                  <a:srgbClr val="FFFFFF"/>
                </a:solidFill>
                <a:effectLst/>
                <a:ea typeface="Times New Roman" panose="02020603050405020304" pitchFamily="18" charset="0"/>
              </a:rPr>
              <a:t>A water pump is a device that is used to move water from one location to another. </a:t>
            </a:r>
          </a:p>
          <a:p>
            <a:pPr>
              <a:lnSpc>
                <a:spcPct val="90000"/>
              </a:lnSpc>
            </a:pPr>
            <a:r>
              <a:rPr lang="en-US" sz="2000" dirty="0">
                <a:solidFill>
                  <a:srgbClr val="FFFFFF"/>
                </a:solidFill>
                <a:effectLst/>
                <a:ea typeface="Times New Roman" panose="02020603050405020304" pitchFamily="18" charset="0"/>
              </a:rPr>
              <a:t>It is a mechanical device that uses an impeller to force water through a pipe or other conduit. </a:t>
            </a:r>
          </a:p>
          <a:p>
            <a:pPr>
              <a:lnSpc>
                <a:spcPct val="90000"/>
              </a:lnSpc>
            </a:pPr>
            <a:r>
              <a:rPr lang="en-US" sz="2000" dirty="0">
                <a:solidFill>
                  <a:srgbClr val="FFFFFF"/>
                </a:solidFill>
                <a:effectLst/>
                <a:ea typeface="Times New Roman" panose="02020603050405020304" pitchFamily="18" charset="0"/>
              </a:rPr>
              <a:t>They are commonly used in a variety of applications, including irrigation, water supply, and drainage. </a:t>
            </a:r>
          </a:p>
          <a:p>
            <a:pPr>
              <a:lnSpc>
                <a:spcPct val="90000"/>
              </a:lnSpc>
            </a:pPr>
            <a:r>
              <a:rPr lang="en-US" sz="2000" dirty="0">
                <a:solidFill>
                  <a:srgbClr val="FFFFFF"/>
                </a:solidFill>
                <a:effectLst/>
                <a:ea typeface="Times New Roman" panose="02020603050405020304" pitchFamily="18" charset="0"/>
              </a:rPr>
              <a:t>we have implemented an automated irrigation system that uses a water pump and a relay to control the watering of plants.</a:t>
            </a:r>
          </a:p>
          <a:p>
            <a:pPr>
              <a:lnSpc>
                <a:spcPct val="90000"/>
              </a:lnSpc>
            </a:pPr>
            <a:r>
              <a:rPr lang="en-US" sz="2000" dirty="0">
                <a:solidFill>
                  <a:srgbClr val="FFFFFF"/>
                </a:solidFill>
                <a:effectLst/>
                <a:ea typeface="Times New Roman" panose="02020603050405020304" pitchFamily="18" charset="0"/>
              </a:rPr>
              <a:t>The system is designed to provide the plants with the right amount of water at the right time, without wasting water or energy</a:t>
            </a:r>
            <a:endParaRPr lang="en-US" sz="2000" dirty="0">
              <a:solidFill>
                <a:srgbClr val="FFFFFF"/>
              </a:solidFill>
            </a:endParaRPr>
          </a:p>
        </p:txBody>
      </p:sp>
      <p:pic>
        <p:nvPicPr>
          <p:cNvPr id="7" name="Picture 6" descr="kiet college">
            <a:extLst>
              <a:ext uri="{FF2B5EF4-FFF2-40B4-BE49-F238E27FC236}">
                <a16:creationId xmlns:a16="http://schemas.microsoft.com/office/drawing/2014/main" id="{7C98F208-3077-89F1-3284-EC2C396DA56D}"/>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35882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EEC6-DF38-94A8-898B-F401796190C5}"/>
              </a:ext>
            </a:extLst>
          </p:cNvPr>
          <p:cNvSpPr>
            <a:spLocks noGrp="1"/>
          </p:cNvSpPr>
          <p:nvPr>
            <p:ph type="title"/>
          </p:nvPr>
        </p:nvSpPr>
        <p:spPr>
          <a:xfrm>
            <a:off x="1141413" y="618518"/>
            <a:ext cx="9905998" cy="1159948"/>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Technology used</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C507E59-3F8C-1C0E-F505-EAF267D17DEE}"/>
              </a:ext>
            </a:extLst>
          </p:cNvPr>
          <p:cNvSpPr>
            <a:spLocks noGrp="1"/>
          </p:cNvSpPr>
          <p:nvPr>
            <p:ph idx="1"/>
          </p:nvPr>
        </p:nvSpPr>
        <p:spPr>
          <a:xfrm>
            <a:off x="1141412" y="1778466"/>
            <a:ext cx="9905999" cy="4012735"/>
          </a:xfrm>
        </p:spPr>
        <p:txBody>
          <a:bodyPr>
            <a:normAutofit/>
          </a:bodyPr>
          <a:lstStyle/>
          <a:p>
            <a:pPr marL="342900" indent="-342900" algn="just">
              <a:buFont typeface="+mj-lt"/>
              <a:buAutoNum type="arabicPeriod"/>
            </a:pPr>
            <a:r>
              <a:rPr lang="en-US" sz="2000" b="1" dirty="0">
                <a:solidFill>
                  <a:schemeClr val="tx1"/>
                </a:solidFill>
                <a:effectLst/>
                <a:latin typeface="Times New Roman" panose="02020603050405020304" pitchFamily="18" charset="0"/>
                <a:ea typeface="Times New Roman" panose="02020603050405020304" pitchFamily="18" charset="0"/>
              </a:rPr>
              <a:t>IOT Technology:- </a:t>
            </a:r>
            <a:r>
              <a:rPr lang="en-US" sz="2000" dirty="0">
                <a:solidFill>
                  <a:schemeClr val="tx1"/>
                </a:solidFill>
                <a:effectLst/>
                <a:ea typeface="Times New Roman" panose="02020603050405020304" pitchFamily="18" charset="0"/>
              </a:rPr>
              <a:t>IoT technology is used to collect and transmit data from various bio-monitoring devices, such as sensors and wearables, to a central hub or cloud platform. This allows for real-time monitoring and remote access to the data, as well as scalability for future expansion.</a:t>
            </a:r>
            <a:endParaRPr lang="en-US" sz="2000" b="1" dirty="0">
              <a:solidFill>
                <a:schemeClr val="tx1"/>
              </a:solidFill>
              <a:effectLst/>
              <a:ea typeface="Times New Roman" panose="02020603050405020304" pitchFamily="18" charset="0"/>
            </a:endParaRPr>
          </a:p>
          <a:p>
            <a:pPr marL="342900" indent="-342900" algn="just">
              <a:buFont typeface="+mj-lt"/>
              <a:buAutoNum type="arabicPeriod"/>
            </a:pPr>
            <a:r>
              <a:rPr lang="en-US" sz="2000" b="1" dirty="0">
                <a:solidFill>
                  <a:schemeClr val="tx1"/>
                </a:solidFill>
                <a:effectLst/>
                <a:latin typeface="Times New Roman" panose="02020603050405020304" pitchFamily="18" charset="0"/>
                <a:ea typeface="Times New Roman" panose="02020603050405020304" pitchFamily="18" charset="0"/>
              </a:rPr>
              <a:t>Web Technology:- </a:t>
            </a:r>
            <a:r>
              <a:rPr lang="en-US" sz="2000" dirty="0">
                <a:solidFill>
                  <a:schemeClr val="tx1"/>
                </a:solidFill>
                <a:effectLst/>
                <a:ea typeface="Times New Roman" panose="02020603050405020304" pitchFamily="18" charset="0"/>
              </a:rPr>
              <a:t>Web technology refers to the various tools, languages, and frameworks used to create and maintain websites and web applications. Some common web technologies include HTML, CSS, JavaScript, and PHP. HTML (Hypertext Markup Language) is used to create the structure of a website, CSS (Cascading Style Sheets) is used to control the visual layout and design of a website, JavaScript is used to add interactive elements and dynamic functionality to a website, and PHP (Hypertext Preprocessor) is a server-side programming language that can be used to create dynamic web pages.</a:t>
            </a:r>
          </a:p>
          <a:p>
            <a:pPr marL="342900" indent="-342900" algn="just">
              <a:buFont typeface="+mj-lt"/>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kiet college">
            <a:extLst>
              <a:ext uri="{FF2B5EF4-FFF2-40B4-BE49-F238E27FC236}">
                <a16:creationId xmlns:a16="http://schemas.microsoft.com/office/drawing/2014/main" id="{6FF66A01-8A4F-EB3F-DFFF-E46BAA807CA2}"/>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303786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D3E6-24E5-C8FE-72E9-85B24F63B1FD}"/>
              </a:ext>
            </a:extLst>
          </p:cNvPr>
          <p:cNvSpPr>
            <a:spLocks noGrp="1"/>
          </p:cNvSpPr>
          <p:nvPr>
            <p:ph type="title"/>
          </p:nvPr>
        </p:nvSpPr>
        <p:spPr>
          <a:xfrm>
            <a:off x="1143001" y="404262"/>
            <a:ext cx="9905998" cy="885524"/>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Circuit Diagram</a:t>
            </a:r>
          </a:p>
        </p:txBody>
      </p:sp>
      <p:pic>
        <p:nvPicPr>
          <p:cNvPr id="4" name="Picture 3">
            <a:extLst>
              <a:ext uri="{FF2B5EF4-FFF2-40B4-BE49-F238E27FC236}">
                <a16:creationId xmlns:a16="http://schemas.microsoft.com/office/drawing/2014/main" id="{F6824284-A5B4-B583-167D-BD21DC9F4558}"/>
              </a:ext>
            </a:extLst>
          </p:cNvPr>
          <p:cNvPicPr>
            <a:picLocks noChangeAspect="1"/>
          </p:cNvPicPr>
          <p:nvPr/>
        </p:nvPicPr>
        <p:blipFill>
          <a:blip r:embed="rId2" cstate="print"/>
          <a:stretch>
            <a:fillRect/>
          </a:stretch>
        </p:blipFill>
        <p:spPr>
          <a:xfrm>
            <a:off x="2156059" y="1602406"/>
            <a:ext cx="8110220" cy="4388378"/>
          </a:xfrm>
          <a:prstGeom prst="rect">
            <a:avLst/>
          </a:prstGeom>
        </p:spPr>
      </p:pic>
      <p:pic>
        <p:nvPicPr>
          <p:cNvPr id="3" name="Picture 2" descr="kiet college">
            <a:extLst>
              <a:ext uri="{FF2B5EF4-FFF2-40B4-BE49-F238E27FC236}">
                <a16:creationId xmlns:a16="http://schemas.microsoft.com/office/drawing/2014/main" id="{180F8A1C-C5AD-9404-389C-F47AF27E2DA1}"/>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300591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626B-5D89-3694-AA89-67B1101BB8B8}"/>
              </a:ext>
            </a:extLst>
          </p:cNvPr>
          <p:cNvSpPr>
            <a:spLocks noGrp="1"/>
          </p:cNvSpPr>
          <p:nvPr>
            <p:ph type="title"/>
          </p:nvPr>
        </p:nvSpPr>
        <p:spPr>
          <a:xfrm>
            <a:off x="767253" y="1743300"/>
            <a:ext cx="2596057" cy="978879"/>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Flow Chart </a:t>
            </a:r>
          </a:p>
        </p:txBody>
      </p:sp>
      <p:pic>
        <p:nvPicPr>
          <p:cNvPr id="4" name="Picture 3" descr="A diagram of a flowchart&#10;&#10;Description automatically generated with low confidence">
            <a:extLst>
              <a:ext uri="{FF2B5EF4-FFF2-40B4-BE49-F238E27FC236}">
                <a16:creationId xmlns:a16="http://schemas.microsoft.com/office/drawing/2014/main" id="{107EED61-D1E1-D680-A95B-09DD11A083D8}"/>
              </a:ext>
            </a:extLst>
          </p:cNvPr>
          <p:cNvPicPr>
            <a:picLocks noChangeAspect="1"/>
          </p:cNvPicPr>
          <p:nvPr/>
        </p:nvPicPr>
        <p:blipFill rotWithShape="1">
          <a:blip r:embed="rId2">
            <a:extLst>
              <a:ext uri="{28A0092B-C50C-407E-A947-70E740481C1C}">
                <a14:useLocalDpi xmlns:a14="http://schemas.microsoft.com/office/drawing/2010/main" val="0"/>
              </a:ext>
            </a:extLst>
          </a:blip>
          <a:srcRect l="8288" t="12097" r="7545" b="20390"/>
          <a:stretch/>
        </p:blipFill>
        <p:spPr bwMode="auto">
          <a:xfrm>
            <a:off x="3531476" y="0"/>
            <a:ext cx="6022427" cy="6858000"/>
          </a:xfrm>
          <a:prstGeom prst="rect">
            <a:avLst/>
          </a:prstGeom>
          <a:noFill/>
        </p:spPr>
      </p:pic>
      <p:pic>
        <p:nvPicPr>
          <p:cNvPr id="5" name="Picture 4" descr="kiet college">
            <a:extLst>
              <a:ext uri="{FF2B5EF4-FFF2-40B4-BE49-F238E27FC236}">
                <a16:creationId xmlns:a16="http://schemas.microsoft.com/office/drawing/2014/main" id="{3294F997-8F5A-F9C3-4436-4BE713391016}"/>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128867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4BB-F969-EAF3-03E6-10C52278B273}"/>
              </a:ext>
            </a:extLst>
          </p:cNvPr>
          <p:cNvSpPr>
            <a:spLocks noGrp="1"/>
          </p:cNvSpPr>
          <p:nvPr>
            <p:ph type="title"/>
          </p:nvPr>
        </p:nvSpPr>
        <p:spPr>
          <a:xfrm>
            <a:off x="1797666" y="399393"/>
            <a:ext cx="8596668" cy="1320800"/>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Working </a:t>
            </a:r>
          </a:p>
        </p:txBody>
      </p:sp>
      <p:sp>
        <p:nvSpPr>
          <p:cNvPr id="3" name="Content Placeholder 2">
            <a:extLst>
              <a:ext uri="{FF2B5EF4-FFF2-40B4-BE49-F238E27FC236}">
                <a16:creationId xmlns:a16="http://schemas.microsoft.com/office/drawing/2014/main" id="{C70AEAEC-A5E9-8AD0-FC5E-1B299F565E11}"/>
              </a:ext>
            </a:extLst>
          </p:cNvPr>
          <p:cNvSpPr>
            <a:spLocks noGrp="1"/>
          </p:cNvSpPr>
          <p:nvPr>
            <p:ph idx="1"/>
          </p:nvPr>
        </p:nvSpPr>
        <p:spPr>
          <a:xfrm>
            <a:off x="1408387" y="1209389"/>
            <a:ext cx="8985947" cy="4439221"/>
          </a:xfrm>
        </p:spPr>
        <p:txBody>
          <a:bodyPr>
            <a:noAutofit/>
          </a:bodyPr>
          <a:lstStyle/>
          <a:p>
            <a:pPr algn="l">
              <a:buFont typeface="+mj-lt"/>
              <a:buAutoNum type="arabicPeriod"/>
            </a:pPr>
            <a:r>
              <a:rPr lang="en-US" sz="2000" b="1" i="0" dirty="0">
                <a:solidFill>
                  <a:schemeClr val="tx1"/>
                </a:solidFill>
                <a:effectLst/>
                <a:cs typeface="Shruti" panose="020B0502040204020203" pitchFamily="34" charset="0"/>
              </a:rPr>
              <a:t>Sensor data acquisition:</a:t>
            </a:r>
          </a:p>
          <a:p>
            <a:pPr algn="l">
              <a:buFont typeface="Arial" panose="020B0604020202020204" pitchFamily="34" charset="0"/>
              <a:buChar char="•"/>
            </a:pPr>
            <a:r>
              <a:rPr lang="en-US" sz="2000" b="0" i="0" dirty="0">
                <a:solidFill>
                  <a:schemeClr val="tx1"/>
                </a:solidFill>
                <a:effectLst/>
                <a:cs typeface="Shruti" panose="020B0502040204020203" pitchFamily="34" charset="0"/>
              </a:rPr>
              <a:t>Deploy various sensors in the plant environment to monitor key parameters such as temperature, humidity, soil moisture, light levels, and nutrient levels.</a:t>
            </a:r>
          </a:p>
          <a:p>
            <a:pPr algn="l">
              <a:buFont typeface="Arial" panose="020B0604020202020204" pitchFamily="34" charset="0"/>
              <a:buChar char="•"/>
            </a:pPr>
            <a:r>
              <a:rPr lang="en-US" sz="2000" b="0" i="0" dirty="0">
                <a:solidFill>
                  <a:schemeClr val="tx1"/>
                </a:solidFill>
                <a:effectLst/>
                <a:cs typeface="Shruti" panose="020B0502040204020203" pitchFamily="34" charset="0"/>
              </a:rPr>
              <a:t>These sensors continuously collect data from the plant's surroundings and transmit it to the IoT gateway.</a:t>
            </a:r>
          </a:p>
          <a:p>
            <a:pPr marL="0" indent="0" algn="l">
              <a:buNone/>
            </a:pPr>
            <a:endParaRPr lang="en-US" sz="2000" b="0" i="0" dirty="0">
              <a:solidFill>
                <a:schemeClr val="tx1"/>
              </a:solidFill>
              <a:effectLst/>
              <a:cs typeface="Shruti" panose="020B0502040204020203" pitchFamily="34" charset="0"/>
            </a:endParaRPr>
          </a:p>
          <a:p>
            <a:pPr algn="l">
              <a:buFont typeface="+mj-lt"/>
              <a:buAutoNum type="arabicPeriod" startAt="2"/>
            </a:pPr>
            <a:r>
              <a:rPr lang="en-US" sz="2000" b="1" i="0" dirty="0">
                <a:solidFill>
                  <a:schemeClr val="tx1"/>
                </a:solidFill>
                <a:effectLst/>
                <a:cs typeface="Shruti" panose="020B0502040204020203" pitchFamily="34" charset="0"/>
              </a:rPr>
              <a:t>Data transmission:</a:t>
            </a:r>
          </a:p>
          <a:p>
            <a:pPr algn="l">
              <a:buFont typeface="Arial" panose="020B0604020202020204" pitchFamily="34" charset="0"/>
              <a:buChar char="•"/>
            </a:pPr>
            <a:r>
              <a:rPr lang="en-US" sz="2000" b="0" i="0" dirty="0">
                <a:solidFill>
                  <a:schemeClr val="tx1"/>
                </a:solidFill>
                <a:effectLst/>
                <a:cs typeface="Shruti" panose="020B0502040204020203" pitchFamily="34" charset="0"/>
              </a:rPr>
              <a:t>The IoT gateway acts as a bridge between the sensors and the cloud platform.</a:t>
            </a:r>
          </a:p>
          <a:p>
            <a:pPr algn="l">
              <a:buFont typeface="Arial" panose="020B0604020202020204" pitchFamily="34" charset="0"/>
              <a:buChar char="•"/>
            </a:pPr>
            <a:r>
              <a:rPr lang="en-US" sz="2000" b="0" i="0" dirty="0">
                <a:solidFill>
                  <a:schemeClr val="tx1"/>
                </a:solidFill>
                <a:effectLst/>
                <a:cs typeface="Shruti" panose="020B0502040204020203" pitchFamily="34" charset="0"/>
              </a:rPr>
              <a:t>It receives the sensor data wirelessly and securely transmits it to the cloud for further processing and analysis.</a:t>
            </a:r>
          </a:p>
          <a:p>
            <a:pPr marL="0" indent="0">
              <a:buNone/>
            </a:pPr>
            <a:endParaRPr lang="en-US" sz="2000" dirty="0">
              <a:solidFill>
                <a:schemeClr val="tx1"/>
              </a:solidFill>
              <a:cs typeface="Shruti" panose="020B0502040204020203" pitchFamily="34" charset="0"/>
            </a:endParaRPr>
          </a:p>
        </p:txBody>
      </p:sp>
      <p:pic>
        <p:nvPicPr>
          <p:cNvPr id="5" name="Picture 4" descr="kiet college">
            <a:extLst>
              <a:ext uri="{FF2B5EF4-FFF2-40B4-BE49-F238E27FC236}">
                <a16:creationId xmlns:a16="http://schemas.microsoft.com/office/drawing/2014/main" id="{7EF9890F-3FBB-F8F0-CA7E-428141213812}"/>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40705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68064-A281-A6A5-9F3C-A8781B8C4C4B}"/>
              </a:ext>
            </a:extLst>
          </p:cNvPr>
          <p:cNvSpPr>
            <a:spLocks noGrp="1"/>
          </p:cNvSpPr>
          <p:nvPr>
            <p:ph idx="1"/>
          </p:nvPr>
        </p:nvSpPr>
        <p:spPr>
          <a:xfrm>
            <a:off x="1244892" y="451945"/>
            <a:ext cx="9454638" cy="6285186"/>
          </a:xfrm>
        </p:spPr>
        <p:txBody>
          <a:bodyPr>
            <a:noAutofit/>
          </a:bodyPr>
          <a:lstStyle/>
          <a:p>
            <a:pPr marL="0" indent="0">
              <a:buNone/>
            </a:pPr>
            <a:r>
              <a:rPr lang="en-US" sz="2000" b="1" dirty="0">
                <a:solidFill>
                  <a:schemeClr val="accent2">
                    <a:lumMod val="60000"/>
                    <a:lumOff val="40000"/>
                  </a:schemeClr>
                </a:solidFill>
              </a:rPr>
              <a:t>3. </a:t>
            </a:r>
            <a:r>
              <a:rPr lang="en-US" sz="2000" b="1" dirty="0">
                <a:solidFill>
                  <a:schemeClr val="tx1"/>
                </a:solidFill>
              </a:rPr>
              <a:t>Cloud integration:</a:t>
            </a:r>
          </a:p>
          <a:p>
            <a:pPr>
              <a:buFont typeface="Arial" panose="020B0604020202020204" pitchFamily="34" charset="0"/>
              <a:buChar char="•"/>
            </a:pPr>
            <a:r>
              <a:rPr lang="en-US" sz="2000" dirty="0">
                <a:solidFill>
                  <a:schemeClr val="tx1"/>
                </a:solidFill>
              </a:rPr>
              <a:t>The collected sensor data is sent to the cloud platform where it is stored and processed.</a:t>
            </a:r>
          </a:p>
          <a:p>
            <a:pPr>
              <a:buFont typeface="Arial" panose="020B0604020202020204" pitchFamily="34" charset="0"/>
              <a:buChar char="•"/>
            </a:pPr>
            <a:r>
              <a:rPr lang="en-US" sz="2000" dirty="0">
                <a:solidFill>
                  <a:schemeClr val="tx1"/>
                </a:solidFill>
              </a:rPr>
              <a:t>The cloud platform utilizes data analytics techniques to analyze the plant's health, detect anomalies, and derive meaningful insights.</a:t>
            </a:r>
          </a:p>
          <a:p>
            <a:pPr marL="0" indent="0">
              <a:buNone/>
            </a:pPr>
            <a:r>
              <a:rPr lang="en-US" sz="2000" b="1" dirty="0">
                <a:solidFill>
                  <a:schemeClr val="accent2">
                    <a:lumMod val="60000"/>
                    <a:lumOff val="40000"/>
                  </a:schemeClr>
                </a:solidFill>
              </a:rPr>
              <a:t>4</a:t>
            </a:r>
            <a:r>
              <a:rPr lang="en-US" sz="2000" dirty="0">
                <a:solidFill>
                  <a:schemeClr val="accent2">
                    <a:lumMod val="60000"/>
                    <a:lumOff val="40000"/>
                  </a:schemeClr>
                </a:solidFill>
              </a:rPr>
              <a:t>. </a:t>
            </a:r>
            <a:r>
              <a:rPr lang="en-US" sz="2000" b="1" dirty="0">
                <a:solidFill>
                  <a:schemeClr val="tx1"/>
                </a:solidFill>
              </a:rPr>
              <a:t>Data visualization and analysis:</a:t>
            </a:r>
          </a:p>
          <a:p>
            <a:pPr>
              <a:buFont typeface="Arial" panose="020B0604020202020204" pitchFamily="34" charset="0"/>
              <a:buChar char="•"/>
            </a:pPr>
            <a:r>
              <a:rPr lang="en-US" sz="2000" dirty="0">
                <a:solidFill>
                  <a:schemeClr val="tx1"/>
                </a:solidFill>
              </a:rPr>
              <a:t>The processed data is visualized through a user interface, providing real-time monitoring and insights into the plant's health.</a:t>
            </a:r>
          </a:p>
          <a:p>
            <a:pPr>
              <a:buFont typeface="Arial" panose="020B0604020202020204" pitchFamily="34" charset="0"/>
              <a:buChar char="•"/>
            </a:pPr>
            <a:r>
              <a:rPr lang="en-US" sz="2000" dirty="0">
                <a:solidFill>
                  <a:schemeClr val="tx1"/>
                </a:solidFill>
              </a:rPr>
              <a:t>Graphs, charts, and dashboards may be used to present the data in a user-friendly format, allowing users to track plant parameters and identify trends or issues.</a:t>
            </a:r>
          </a:p>
          <a:p>
            <a:pPr marL="0" indent="0">
              <a:buNone/>
            </a:pPr>
            <a:r>
              <a:rPr lang="en-US" sz="2000" b="1" dirty="0">
                <a:solidFill>
                  <a:schemeClr val="accent2">
                    <a:lumMod val="60000"/>
                    <a:lumOff val="40000"/>
                  </a:schemeClr>
                </a:solidFill>
              </a:rPr>
              <a:t>5</a:t>
            </a:r>
            <a:r>
              <a:rPr lang="en-US" sz="2000" dirty="0">
                <a:solidFill>
                  <a:schemeClr val="accent2">
                    <a:lumMod val="60000"/>
                    <a:lumOff val="40000"/>
                  </a:schemeClr>
                </a:solidFill>
              </a:rPr>
              <a:t>. </a:t>
            </a:r>
            <a:r>
              <a:rPr lang="en-US" sz="2000" b="1" dirty="0">
                <a:solidFill>
                  <a:schemeClr val="tx1"/>
                </a:solidFill>
              </a:rPr>
              <a:t>Alert and notification system:</a:t>
            </a:r>
          </a:p>
          <a:p>
            <a:pPr>
              <a:buFont typeface="Arial" panose="020B0604020202020204" pitchFamily="34" charset="0"/>
              <a:buChar char="•"/>
            </a:pPr>
            <a:r>
              <a:rPr lang="en-US" sz="2000" dirty="0">
                <a:solidFill>
                  <a:schemeClr val="tx1"/>
                </a:solidFill>
              </a:rPr>
              <a:t>The smart bio-monitoring system can be configured to generate alerts and notifications based on predefined thresholds or abnormal plant conditions.</a:t>
            </a:r>
          </a:p>
          <a:p>
            <a:pPr>
              <a:buFont typeface="Arial" panose="020B0604020202020204" pitchFamily="34" charset="0"/>
              <a:buChar char="•"/>
            </a:pPr>
            <a:r>
              <a:rPr lang="en-US" sz="2000" dirty="0">
                <a:solidFill>
                  <a:schemeClr val="tx1"/>
                </a:solidFill>
              </a:rPr>
              <a:t>Users can receive notifications on their mobile devices or through email, enabling prompt action to be taken in response to critical plant health events.</a:t>
            </a:r>
          </a:p>
        </p:txBody>
      </p:sp>
      <p:pic>
        <p:nvPicPr>
          <p:cNvPr id="4" name="Picture 3" descr="kiet college">
            <a:extLst>
              <a:ext uri="{FF2B5EF4-FFF2-40B4-BE49-F238E27FC236}">
                <a16:creationId xmlns:a16="http://schemas.microsoft.com/office/drawing/2014/main" id="{91F7DA76-5C53-3FE3-5C23-7E69BD55DD70}"/>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41765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5D28-BEBF-F625-72BD-3A01C3857446}"/>
              </a:ext>
            </a:extLst>
          </p:cNvPr>
          <p:cNvSpPr>
            <a:spLocks noGrp="1"/>
          </p:cNvSpPr>
          <p:nvPr>
            <p:ph type="title"/>
          </p:nvPr>
        </p:nvSpPr>
        <p:spPr>
          <a:xfrm>
            <a:off x="1143001" y="483764"/>
            <a:ext cx="9905998" cy="899889"/>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Experimentation and result</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3E7F518-500D-5A0C-616D-56F477C3105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70000"/>
                    </a14:imgEffect>
                    <a14:imgEffect>
                      <a14:brightnessContrast contrast="-40000"/>
                    </a14:imgEffect>
                  </a14:imgLayer>
                </a14:imgProps>
              </a:ext>
            </a:extLst>
          </a:blip>
          <a:stretch>
            <a:fillRect/>
          </a:stretch>
        </p:blipFill>
        <p:spPr>
          <a:xfrm>
            <a:off x="2408591" y="1910663"/>
            <a:ext cx="7561032" cy="4055132"/>
          </a:xfrm>
          <a:prstGeom prst="rect">
            <a:avLst/>
          </a:prstGeom>
        </p:spPr>
      </p:pic>
      <p:pic>
        <p:nvPicPr>
          <p:cNvPr id="3" name="Picture 2" descr="kiet college">
            <a:extLst>
              <a:ext uri="{FF2B5EF4-FFF2-40B4-BE49-F238E27FC236}">
                <a16:creationId xmlns:a16="http://schemas.microsoft.com/office/drawing/2014/main" id="{484D3CCE-2848-E9BE-12F9-AA88C4607732}"/>
              </a:ext>
            </a:extLst>
          </p:cNvPr>
          <p:cNvPicPr>
            <a:picLocks noChangeAspect="1"/>
          </p:cNvPicPr>
          <p:nvPr/>
        </p:nvPicPr>
        <p:blipFill rotWithShape="1">
          <a:blip r:embed="rId4"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395106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15F4-B85E-15E4-85CC-BB8F2ACA3D56}"/>
              </a:ext>
            </a:extLst>
          </p:cNvPr>
          <p:cNvSpPr>
            <a:spLocks noGrp="1"/>
          </p:cNvSpPr>
          <p:nvPr>
            <p:ph type="title"/>
          </p:nvPr>
        </p:nvSpPr>
        <p:spPr>
          <a:xfrm>
            <a:off x="1218415" y="399442"/>
            <a:ext cx="9905998" cy="105397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Project image</a:t>
            </a:r>
          </a:p>
        </p:txBody>
      </p:sp>
      <p:pic>
        <p:nvPicPr>
          <p:cNvPr id="6" name="Picture 5">
            <a:extLst>
              <a:ext uri="{FF2B5EF4-FFF2-40B4-BE49-F238E27FC236}">
                <a16:creationId xmlns:a16="http://schemas.microsoft.com/office/drawing/2014/main" id="{F97DDEEC-1D64-0EF3-E249-434F08BD2D50}"/>
              </a:ext>
            </a:extLst>
          </p:cNvPr>
          <p:cNvPicPr>
            <a:picLocks noChangeAspect="1"/>
          </p:cNvPicPr>
          <p:nvPr/>
        </p:nvPicPr>
        <p:blipFill>
          <a:blip r:embed="rId2" cstate="print"/>
          <a:stretch>
            <a:fillRect/>
          </a:stretch>
        </p:blipFill>
        <p:spPr>
          <a:xfrm>
            <a:off x="2193443" y="1526024"/>
            <a:ext cx="8398151" cy="4786067"/>
          </a:xfrm>
          <a:prstGeom prst="rect">
            <a:avLst/>
          </a:prstGeom>
        </p:spPr>
      </p:pic>
      <p:pic>
        <p:nvPicPr>
          <p:cNvPr id="3" name="Picture 2" descr="kiet college">
            <a:extLst>
              <a:ext uri="{FF2B5EF4-FFF2-40B4-BE49-F238E27FC236}">
                <a16:creationId xmlns:a16="http://schemas.microsoft.com/office/drawing/2014/main" id="{6D254209-EC57-7F4D-4EDE-115B18CE9CFA}"/>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12358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603C-190A-E86A-91D0-1D51D04531D4}"/>
              </a:ext>
            </a:extLst>
          </p:cNvPr>
          <p:cNvSpPr>
            <a:spLocks noGrp="1"/>
          </p:cNvSpPr>
          <p:nvPr>
            <p:ph type="title"/>
          </p:nvPr>
        </p:nvSpPr>
        <p:spPr>
          <a:xfrm>
            <a:off x="647427" y="578068"/>
            <a:ext cx="10167718" cy="998483"/>
          </a:xfrm>
        </p:spPr>
        <p:txBody>
          <a:bodyPr>
            <a:normAutofit/>
          </a:bodyPr>
          <a:lstStyle/>
          <a:p>
            <a:r>
              <a:rPr lang="en-IN" b="1" dirty="0">
                <a:solidFill>
                  <a:srgbClr val="000000"/>
                </a:solidFill>
                <a:effectLst/>
                <a:latin typeface="Times New Roman" panose="02020603050405020304" pitchFamily="18" charset="0"/>
              </a:rPr>
              <a:t>                                     Introduction                                  </a:t>
            </a:r>
            <a:endParaRPr lang="en-IN" sz="4800" dirty="0"/>
          </a:p>
        </p:txBody>
      </p:sp>
      <p:sp>
        <p:nvSpPr>
          <p:cNvPr id="3" name="Content Placeholder 2">
            <a:extLst>
              <a:ext uri="{FF2B5EF4-FFF2-40B4-BE49-F238E27FC236}">
                <a16:creationId xmlns:a16="http://schemas.microsoft.com/office/drawing/2014/main" id="{2F4EC9F1-1C75-8BE7-B6A2-2F0BFD261D65}"/>
              </a:ext>
            </a:extLst>
          </p:cNvPr>
          <p:cNvSpPr>
            <a:spLocks noGrp="1"/>
          </p:cNvSpPr>
          <p:nvPr>
            <p:ph idx="1"/>
          </p:nvPr>
        </p:nvSpPr>
        <p:spPr>
          <a:xfrm>
            <a:off x="1404172" y="1923832"/>
            <a:ext cx="9085152" cy="3856858"/>
          </a:xfrm>
        </p:spPr>
        <p:txBody>
          <a:bodyPr>
            <a:noAutofit/>
          </a:bodyPr>
          <a:lstStyle/>
          <a:p>
            <a:pPr algn="just"/>
            <a:r>
              <a:rPr lang="en-US" sz="2000" dirty="0">
                <a:solidFill>
                  <a:schemeClr val="tx1"/>
                </a:solidFill>
              </a:rPr>
              <a:t>The aim of this project is to develop a system that automates and digitizes the field of agriculture, specifically targeting nursery farms. </a:t>
            </a:r>
          </a:p>
          <a:p>
            <a:pPr algn="just"/>
            <a:r>
              <a:rPr lang="en-US" sz="2000" dirty="0">
                <a:solidFill>
                  <a:schemeClr val="tx1"/>
                </a:solidFill>
              </a:rPr>
              <a:t>Agriculture is a crucial sector that plays a vital role in ensuring food security and supporting the economy. </a:t>
            </a:r>
          </a:p>
          <a:p>
            <a:pPr algn="just"/>
            <a:r>
              <a:rPr lang="en-US" sz="2000" dirty="0">
                <a:solidFill>
                  <a:schemeClr val="tx1"/>
                </a:solidFill>
              </a:rPr>
              <a:t>However, the adoption of automation in agriculture has been limited due to cost constraints. </a:t>
            </a:r>
          </a:p>
          <a:p>
            <a:pPr algn="just"/>
            <a:r>
              <a:rPr lang="en-US" sz="2000" dirty="0">
                <a:solidFill>
                  <a:schemeClr val="tx1"/>
                </a:solidFill>
              </a:rPr>
              <a:t>This project aims to address this issue by providing an affordable and efficient solution for monitoring and controlling climatic conditions that directly impact plant growth and production</a:t>
            </a:r>
            <a:r>
              <a:rPr lang="en-US" sz="2000" dirty="0">
                <a:solidFill>
                  <a:schemeClr val="tx1"/>
                </a:solidFill>
                <a:effectLst/>
              </a:rPr>
              <a:t>.</a:t>
            </a:r>
            <a:endParaRPr lang="en-IN" sz="2000" dirty="0">
              <a:solidFill>
                <a:schemeClr val="tx1"/>
              </a:solidFill>
              <a:effectLst/>
            </a:endParaRPr>
          </a:p>
          <a:p>
            <a:endParaRPr lang="en-US" dirty="0">
              <a:solidFill>
                <a:schemeClr val="tx1"/>
              </a:solidFill>
            </a:endParaRPr>
          </a:p>
        </p:txBody>
      </p:sp>
      <p:pic>
        <p:nvPicPr>
          <p:cNvPr id="4" name="Picture 3" descr="kiet college">
            <a:extLst>
              <a:ext uri="{FF2B5EF4-FFF2-40B4-BE49-F238E27FC236}">
                <a16:creationId xmlns:a16="http://schemas.microsoft.com/office/drawing/2014/main" id="{282F87A8-BFC2-75D7-33AC-D6D333C2B9ED}"/>
              </a:ext>
            </a:extLst>
          </p:cNvPr>
          <p:cNvPicPr>
            <a:picLocks noChangeAspect="1"/>
          </p:cNvPicPr>
          <p:nvPr/>
        </p:nvPicPr>
        <p:blipFill rotWithShape="1">
          <a:blip r:embed="rId2" cstate="print"/>
          <a:srcRect t="10132"/>
          <a:stretch/>
        </p:blipFill>
        <p:spPr>
          <a:xfrm>
            <a:off x="10328835" y="-5256"/>
            <a:ext cx="1863165" cy="1526024"/>
          </a:xfrm>
          <a:prstGeom prst="rect">
            <a:avLst/>
          </a:prstGeom>
        </p:spPr>
      </p:pic>
    </p:spTree>
    <p:extLst>
      <p:ext uri="{BB962C8B-B14F-4D97-AF65-F5344CB8AC3E}">
        <p14:creationId xmlns:p14="http://schemas.microsoft.com/office/powerpoint/2010/main" val="1771014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00AF0E6-130B-FD97-6875-662FDE049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285" y="1762125"/>
            <a:ext cx="9163251" cy="3333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kiet college">
            <a:extLst>
              <a:ext uri="{FF2B5EF4-FFF2-40B4-BE49-F238E27FC236}">
                <a16:creationId xmlns:a16="http://schemas.microsoft.com/office/drawing/2014/main" id="{7D1A696D-1071-F76D-C624-646ECC986907}"/>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192906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37D9-4CD9-F944-7E27-C6086EC70B9F}"/>
              </a:ext>
            </a:extLst>
          </p:cNvPr>
          <p:cNvSpPr>
            <a:spLocks noGrp="1"/>
          </p:cNvSpPr>
          <p:nvPr>
            <p:ph type="title"/>
          </p:nvPr>
        </p:nvSpPr>
        <p:spPr>
          <a:xfrm>
            <a:off x="1141413" y="478719"/>
            <a:ext cx="9905998" cy="1039528"/>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Objectives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F4E0E6-82C0-4C86-9302-A32BE15D1728}"/>
              </a:ext>
            </a:extLst>
          </p:cNvPr>
          <p:cNvSpPr>
            <a:spLocks noGrp="1"/>
          </p:cNvSpPr>
          <p:nvPr>
            <p:ph idx="1"/>
          </p:nvPr>
        </p:nvSpPr>
        <p:spPr>
          <a:xfrm>
            <a:off x="1141412" y="1851812"/>
            <a:ext cx="9905999" cy="3571526"/>
          </a:xfrm>
        </p:spPr>
        <p:txBody>
          <a:bodyPr>
            <a:noAutofit/>
          </a:bodyPr>
          <a:lstStyle/>
          <a:p>
            <a:r>
              <a:rPr lang="en-US" sz="2000" dirty="0">
                <a:solidFill>
                  <a:schemeClr val="tx1"/>
                </a:solidFill>
              </a:rPr>
              <a:t>The project aims to address the significant challenge of crop fields by developing a smart plant monitoring system that utilizes automation and IoT technology. </a:t>
            </a:r>
          </a:p>
          <a:p>
            <a:r>
              <a:rPr lang="en-US" sz="2000" dirty="0">
                <a:solidFill>
                  <a:schemeClr val="tx1"/>
                </a:solidFill>
              </a:rPr>
              <a:t>To tackle this problem, the project focuses on creating a comprehensive monitoring system that continuously tracks crucial factors like soil moisture levels, air temperature, and soil temperature. </a:t>
            </a:r>
          </a:p>
          <a:p>
            <a:r>
              <a:rPr lang="en-US" sz="2000" dirty="0">
                <a:solidFill>
                  <a:schemeClr val="tx1"/>
                </a:solidFill>
              </a:rPr>
              <a:t>The smart plant monitoring system is designed to detect and identify any potential issues that may arise, such as excessive watering or exposure to extreme temperatures. </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kiet college">
            <a:extLst>
              <a:ext uri="{FF2B5EF4-FFF2-40B4-BE49-F238E27FC236}">
                <a16:creationId xmlns:a16="http://schemas.microsoft.com/office/drawing/2014/main" id="{635E8A2C-95C9-3D9F-A43C-A698D59DEA1A}"/>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89061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9351-59FA-BB5B-AB40-76F9EB7B5874}"/>
              </a:ext>
            </a:extLst>
          </p:cNvPr>
          <p:cNvSpPr>
            <a:spLocks noGrp="1"/>
          </p:cNvSpPr>
          <p:nvPr>
            <p:ph type="title"/>
          </p:nvPr>
        </p:nvSpPr>
        <p:spPr>
          <a:xfrm>
            <a:off x="1093076" y="609600"/>
            <a:ext cx="8954814" cy="1320800"/>
          </a:xfrm>
        </p:spPr>
        <p:txBody>
          <a:bodyPr>
            <a:normAutofit/>
          </a:bodyPr>
          <a:lstStyle/>
          <a:p>
            <a:r>
              <a:rPr lang="en-US" b="1" i="0" dirty="0">
                <a:solidFill>
                  <a:schemeClr val="tx1"/>
                </a:solidFill>
                <a:effectLst/>
                <a:latin typeface="Times New Roman" panose="02020603050405020304" pitchFamily="18" charset="0"/>
                <a:cs typeface="Times New Roman" panose="02020603050405020304" pitchFamily="18" charset="0"/>
              </a:rPr>
              <a:t>Limitations of traditional bio-monitoring methods in plant monitoring: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21B775-559F-F327-AA81-04F7B767790E}"/>
              </a:ext>
            </a:extLst>
          </p:cNvPr>
          <p:cNvSpPr>
            <a:spLocks noGrp="1"/>
          </p:cNvSpPr>
          <p:nvPr>
            <p:ph idx="1"/>
          </p:nvPr>
        </p:nvSpPr>
        <p:spPr>
          <a:xfrm>
            <a:off x="1093076" y="2128619"/>
            <a:ext cx="9490256" cy="4193627"/>
          </a:xfrm>
        </p:spPr>
        <p:txBody>
          <a:bodyPr>
            <a:noAutofit/>
          </a:bodyPr>
          <a:lstStyle/>
          <a:p>
            <a:pPr marL="0" indent="0" algn="l">
              <a:buNone/>
            </a:pPr>
            <a:r>
              <a:rPr lang="en-US" b="0" i="0" dirty="0">
                <a:solidFill>
                  <a:schemeClr val="tx1"/>
                </a:solidFill>
                <a:effectLst/>
              </a:rPr>
              <a:t>Traditional methods of plant monitoring also have limitations that can be addressed by smart bio-monitoring systems using IoT devices:</a:t>
            </a:r>
          </a:p>
          <a:p>
            <a:pPr algn="l">
              <a:buFont typeface="Arial" panose="020B0604020202020204" pitchFamily="34" charset="0"/>
              <a:buChar char="•"/>
            </a:pPr>
            <a:r>
              <a:rPr lang="en-US" b="0" i="0" dirty="0">
                <a:solidFill>
                  <a:schemeClr val="tx1"/>
                </a:solidFill>
                <a:effectLst/>
              </a:rPr>
              <a:t>Inaccurate and infrequent measurements</a:t>
            </a:r>
          </a:p>
          <a:p>
            <a:pPr algn="l">
              <a:buFont typeface="Arial" panose="020B0604020202020204" pitchFamily="34" charset="0"/>
              <a:buChar char="•"/>
            </a:pPr>
            <a:r>
              <a:rPr lang="en-US" b="0" i="0" dirty="0">
                <a:solidFill>
                  <a:schemeClr val="tx1"/>
                </a:solidFill>
                <a:effectLst/>
              </a:rPr>
              <a:t>Time-consuming and resource-intensive</a:t>
            </a:r>
          </a:p>
          <a:p>
            <a:pPr algn="l">
              <a:buFont typeface="Arial" panose="020B0604020202020204" pitchFamily="34" charset="0"/>
              <a:buChar char="•"/>
            </a:pPr>
            <a:r>
              <a:rPr lang="en-US" b="0" i="0" dirty="0">
                <a:solidFill>
                  <a:schemeClr val="tx1"/>
                </a:solidFill>
                <a:effectLst/>
              </a:rPr>
              <a:t>Lack of real-time monitoring</a:t>
            </a:r>
          </a:p>
          <a:p>
            <a:pPr algn="l">
              <a:buFont typeface="Arial" panose="020B0604020202020204" pitchFamily="34" charset="0"/>
              <a:buChar char="•"/>
            </a:pPr>
            <a:r>
              <a:rPr lang="en-US" b="0" i="0" dirty="0">
                <a:solidFill>
                  <a:schemeClr val="tx1"/>
                </a:solidFill>
                <a:effectLst/>
              </a:rPr>
              <a:t>Inability to track long-term trends</a:t>
            </a:r>
            <a:endParaRPr lang="en-US" dirty="0">
              <a:solidFill>
                <a:schemeClr val="tx1"/>
              </a:solidFill>
            </a:endParaRPr>
          </a:p>
        </p:txBody>
      </p:sp>
      <p:pic>
        <p:nvPicPr>
          <p:cNvPr id="4" name="Picture 3" descr="kiet college">
            <a:extLst>
              <a:ext uri="{FF2B5EF4-FFF2-40B4-BE49-F238E27FC236}">
                <a16:creationId xmlns:a16="http://schemas.microsoft.com/office/drawing/2014/main" id="{6D143E43-5756-DA2E-29AF-5FD5CE223B56}"/>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121262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FCEA4-82F0-D874-616B-D99427C09FDC}"/>
              </a:ext>
            </a:extLst>
          </p:cNvPr>
          <p:cNvSpPr>
            <a:spLocks noGrp="1"/>
          </p:cNvSpPr>
          <p:nvPr>
            <p:ph type="ctrTitle"/>
          </p:nvPr>
        </p:nvSpPr>
        <p:spPr>
          <a:xfrm>
            <a:off x="1876424" y="577518"/>
            <a:ext cx="8791575" cy="924023"/>
          </a:xfrm>
        </p:spPr>
        <p:txBody>
          <a:bodyPr>
            <a:norm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Hardware used</a:t>
            </a:r>
          </a:p>
        </p:txBody>
      </p:sp>
      <p:sp>
        <p:nvSpPr>
          <p:cNvPr id="3" name="Content Placeholder 2">
            <a:extLst>
              <a:ext uri="{FF2B5EF4-FFF2-40B4-BE49-F238E27FC236}">
                <a16:creationId xmlns:a16="http://schemas.microsoft.com/office/drawing/2014/main" id="{999AF19C-19F1-1486-B58F-E10D60AE3E9D}"/>
              </a:ext>
            </a:extLst>
          </p:cNvPr>
          <p:cNvSpPr>
            <a:spLocks noGrp="1"/>
          </p:cNvSpPr>
          <p:nvPr>
            <p:ph type="subTitle" idx="1"/>
          </p:nvPr>
        </p:nvSpPr>
        <p:spPr>
          <a:xfrm>
            <a:off x="1519072" y="1746983"/>
            <a:ext cx="8791575" cy="4533499"/>
          </a:xfrm>
        </p:spPr>
        <p:txBody>
          <a:bodyPr>
            <a:normAutofit/>
          </a:bodyPr>
          <a:lstStyle/>
          <a:p>
            <a:pPr algn="l"/>
            <a:r>
              <a:rPr lang="en-US" sz="2000" dirty="0">
                <a:solidFill>
                  <a:schemeClr val="tx1"/>
                </a:solidFill>
              </a:rPr>
              <a:t>We have used different IOT Devices devices for different factors Such as:</a:t>
            </a:r>
          </a:p>
          <a:p>
            <a:pPr marL="457200" indent="-457200" algn="l">
              <a:buAutoNum type="arabicPeriod"/>
            </a:pPr>
            <a:r>
              <a:rPr lang="en-US" sz="2000" dirty="0">
                <a:solidFill>
                  <a:schemeClr val="tx1"/>
                </a:solidFill>
              </a:rPr>
              <a:t>Arduino</a:t>
            </a:r>
          </a:p>
          <a:p>
            <a:pPr marL="457200" indent="-457200" algn="l">
              <a:buAutoNum type="arabicPeriod"/>
            </a:pPr>
            <a:r>
              <a:rPr lang="en-US" sz="2000" dirty="0">
                <a:solidFill>
                  <a:schemeClr val="tx1"/>
                </a:solidFill>
              </a:rPr>
              <a:t>Soil moisture Sensors</a:t>
            </a:r>
          </a:p>
          <a:p>
            <a:pPr marL="457200" indent="-457200" algn="l">
              <a:buAutoNum type="arabicPeriod"/>
            </a:pPr>
            <a:r>
              <a:rPr lang="en-US" sz="2000" dirty="0">
                <a:solidFill>
                  <a:schemeClr val="tx1"/>
                </a:solidFill>
              </a:rPr>
              <a:t>Temperature and humidity sensors</a:t>
            </a:r>
          </a:p>
          <a:p>
            <a:pPr marL="457200" indent="-457200" algn="l">
              <a:buAutoNum type="arabicPeriod"/>
            </a:pPr>
            <a:r>
              <a:rPr lang="en-US" sz="2000" dirty="0">
                <a:solidFill>
                  <a:schemeClr val="tx1"/>
                </a:solidFill>
              </a:rPr>
              <a:t>Ultrasonic sensors</a:t>
            </a:r>
          </a:p>
          <a:p>
            <a:pPr marL="457200" indent="-457200" algn="l">
              <a:buAutoNum type="arabicPeriod"/>
            </a:pPr>
            <a:r>
              <a:rPr lang="en-US" sz="2000" dirty="0">
                <a:solidFill>
                  <a:schemeClr val="tx1"/>
                </a:solidFill>
              </a:rPr>
              <a:t>Infrared sensors</a:t>
            </a:r>
          </a:p>
        </p:txBody>
      </p:sp>
      <p:pic>
        <p:nvPicPr>
          <p:cNvPr id="2" name="Picture 1" descr="kiet college">
            <a:extLst>
              <a:ext uri="{FF2B5EF4-FFF2-40B4-BE49-F238E27FC236}">
                <a16:creationId xmlns:a16="http://schemas.microsoft.com/office/drawing/2014/main" id="{8A5F881D-ED5A-9585-DE1A-DF3C0698A44D}"/>
              </a:ext>
            </a:extLst>
          </p:cNvPr>
          <p:cNvPicPr>
            <a:picLocks noChangeAspect="1"/>
          </p:cNvPicPr>
          <p:nvPr/>
        </p:nvPicPr>
        <p:blipFill rotWithShape="1">
          <a:blip r:embed="rId2"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99297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D6AF-A9C0-9794-C192-722F6E284259}"/>
              </a:ext>
            </a:extLst>
          </p:cNvPr>
          <p:cNvSpPr>
            <a:spLocks noGrp="1"/>
          </p:cNvSpPr>
          <p:nvPr>
            <p:ph type="title"/>
          </p:nvPr>
        </p:nvSpPr>
        <p:spPr>
          <a:xfrm>
            <a:off x="613535" y="371462"/>
            <a:ext cx="4512989" cy="1188665"/>
          </a:xfrm>
        </p:spPr>
        <p:txBody>
          <a:bodyPr anchor="ctr">
            <a:normAutofit/>
          </a:bodyPr>
          <a:lstStyle/>
          <a:p>
            <a:r>
              <a:rPr lang="en-US" b="1" dirty="0" err="1">
                <a:solidFill>
                  <a:schemeClr val="tx1"/>
                </a:solidFill>
                <a:latin typeface="Times New Roman" panose="02020603050405020304" pitchFamily="18" charset="0"/>
                <a:cs typeface="Times New Roman" panose="02020603050405020304" pitchFamily="18" charset="0"/>
              </a:rPr>
              <a:t>Aurdino</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0A47C11F-394C-277E-498B-4B29E830AB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51" y="2056085"/>
            <a:ext cx="3856774" cy="28347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A73AC46A-14A6-C598-86EE-B6770D8F9639}"/>
              </a:ext>
            </a:extLst>
          </p:cNvPr>
          <p:cNvSpPr>
            <a:spLocks noGrp="1"/>
          </p:cNvSpPr>
          <p:nvPr>
            <p:ph idx="1"/>
          </p:nvPr>
        </p:nvSpPr>
        <p:spPr>
          <a:xfrm>
            <a:off x="6642538" y="1355834"/>
            <a:ext cx="5329947" cy="5502166"/>
          </a:xfrm>
        </p:spPr>
        <p:txBody>
          <a:bodyPr anchor="t">
            <a:noAutofit/>
          </a:bodyPr>
          <a:lstStyle/>
          <a:p>
            <a:pPr>
              <a:lnSpc>
                <a:spcPct val="90000"/>
              </a:lnSpc>
            </a:pPr>
            <a:r>
              <a:rPr lang="en-US" sz="2000" b="0" i="0" dirty="0">
                <a:solidFill>
                  <a:srgbClr val="FFFFFF"/>
                </a:solidFill>
                <a:effectLst/>
              </a:rPr>
              <a:t>An Arduino is an open-source microcontroller development board. </a:t>
            </a:r>
          </a:p>
          <a:p>
            <a:pPr>
              <a:lnSpc>
                <a:spcPct val="90000"/>
              </a:lnSpc>
              <a:buFont typeface="Arial" panose="020B0604020202020204" pitchFamily="34" charset="0"/>
              <a:buChar char="•"/>
            </a:pPr>
            <a:r>
              <a:rPr lang="pt-BR" sz="2000" b="0" i="0" dirty="0">
                <a:solidFill>
                  <a:srgbClr val="FFFFFF"/>
                </a:solidFill>
                <a:effectLst/>
              </a:rPr>
              <a:t>Arduino utilizes a microcontroller as its core, </a:t>
            </a:r>
          </a:p>
          <a:p>
            <a:pPr>
              <a:lnSpc>
                <a:spcPct val="90000"/>
              </a:lnSpc>
              <a:buFont typeface="Arial" panose="020B0604020202020204" pitchFamily="34" charset="0"/>
              <a:buChar char="•"/>
            </a:pPr>
            <a:r>
              <a:rPr lang="en-US" sz="2000" b="0" i="0" dirty="0">
                <a:solidFill>
                  <a:srgbClr val="FFFFFF"/>
                </a:solidFill>
                <a:effectLst/>
              </a:rPr>
              <a:t>The microcontroller has built-in input/output pins for connecting electronic components.</a:t>
            </a:r>
          </a:p>
          <a:p>
            <a:pPr>
              <a:lnSpc>
                <a:spcPct val="90000"/>
              </a:lnSpc>
              <a:buFont typeface="Arial" panose="020B0604020202020204" pitchFamily="34" charset="0"/>
              <a:buChar char="•"/>
            </a:pPr>
            <a:r>
              <a:rPr lang="en-US" sz="2000" b="0" i="0" dirty="0">
                <a:solidFill>
                  <a:srgbClr val="FFFFFF"/>
                </a:solidFill>
                <a:effectLst/>
              </a:rPr>
              <a:t>These pins allow reading sensor data, controlling motors, activating lights, and interacting with other devices.</a:t>
            </a:r>
          </a:p>
          <a:p>
            <a:pPr>
              <a:lnSpc>
                <a:spcPct val="90000"/>
              </a:lnSpc>
              <a:buFont typeface="Arial" panose="020B0604020202020204" pitchFamily="34" charset="0"/>
              <a:buChar char="•"/>
            </a:pPr>
            <a:r>
              <a:rPr lang="en-US" sz="2000" b="0" i="0" dirty="0">
                <a:solidFill>
                  <a:srgbClr val="FFFFFF"/>
                </a:solidFill>
                <a:effectLst/>
              </a:rPr>
              <a:t>Arduino provides a user-friendly programming environment called the Arduino IDE.</a:t>
            </a:r>
          </a:p>
          <a:p>
            <a:pPr>
              <a:lnSpc>
                <a:spcPct val="90000"/>
              </a:lnSpc>
              <a:buFont typeface="Arial" panose="020B0604020202020204" pitchFamily="34" charset="0"/>
              <a:buChar char="•"/>
            </a:pPr>
            <a:r>
              <a:rPr lang="en-US" sz="2000" b="0" i="0" dirty="0">
                <a:solidFill>
                  <a:srgbClr val="FFFFFF"/>
                </a:solidFill>
                <a:effectLst/>
              </a:rPr>
              <a:t>The IDE simplifies the process of writing code for the microcontroller.</a:t>
            </a:r>
          </a:p>
          <a:p>
            <a:pPr>
              <a:lnSpc>
                <a:spcPct val="90000"/>
              </a:lnSpc>
              <a:buFont typeface="Arial" panose="020B0604020202020204" pitchFamily="34" charset="0"/>
              <a:buChar char="•"/>
            </a:pPr>
            <a:r>
              <a:rPr lang="en-US" sz="2000" b="0" i="0" dirty="0">
                <a:solidFill>
                  <a:srgbClr val="FFFFFF"/>
                </a:solidFill>
                <a:effectLst/>
              </a:rPr>
              <a:t>It uses a subset of the C++ programming language.</a:t>
            </a:r>
          </a:p>
          <a:p>
            <a:pPr>
              <a:lnSpc>
                <a:spcPct val="90000"/>
              </a:lnSpc>
            </a:pPr>
            <a:endParaRPr lang="en-US" sz="2000" dirty="0">
              <a:solidFill>
                <a:srgbClr val="FFFFFF"/>
              </a:solidFill>
            </a:endParaRPr>
          </a:p>
        </p:txBody>
      </p:sp>
      <p:pic>
        <p:nvPicPr>
          <p:cNvPr id="6" name="Picture 5" descr="kiet college">
            <a:extLst>
              <a:ext uri="{FF2B5EF4-FFF2-40B4-BE49-F238E27FC236}">
                <a16:creationId xmlns:a16="http://schemas.microsoft.com/office/drawing/2014/main" id="{CB8C8063-A17D-1FBA-C6A5-63354BF0CD4D}"/>
              </a:ext>
            </a:extLst>
          </p:cNvPr>
          <p:cNvPicPr>
            <a:picLocks noChangeAspect="1"/>
          </p:cNvPicPr>
          <p:nvPr/>
        </p:nvPicPr>
        <p:blipFill rotWithShape="1">
          <a:blip r:embed="rId3" cstate="print"/>
          <a:srcRect t="10132"/>
          <a:stretch/>
        </p:blipFill>
        <p:spPr>
          <a:xfrm>
            <a:off x="10478814" y="0"/>
            <a:ext cx="1713186" cy="1403184"/>
          </a:xfrm>
          <a:prstGeom prst="rect">
            <a:avLst/>
          </a:prstGeom>
        </p:spPr>
      </p:pic>
    </p:spTree>
    <p:extLst>
      <p:ext uri="{BB962C8B-B14F-4D97-AF65-F5344CB8AC3E}">
        <p14:creationId xmlns:p14="http://schemas.microsoft.com/office/powerpoint/2010/main" val="428061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D6AF-A9C0-9794-C192-722F6E284259}"/>
              </a:ext>
            </a:extLst>
          </p:cNvPr>
          <p:cNvSpPr>
            <a:spLocks noGrp="1"/>
          </p:cNvSpPr>
          <p:nvPr>
            <p:ph type="title"/>
          </p:nvPr>
        </p:nvSpPr>
        <p:spPr>
          <a:xfrm>
            <a:off x="494934" y="215482"/>
            <a:ext cx="4512989" cy="1387366"/>
          </a:xfrm>
        </p:spPr>
        <p:txBody>
          <a:bodyPr anchor="ctr">
            <a:normAutofit/>
          </a:bodyPr>
          <a:lstStyle/>
          <a:p>
            <a:r>
              <a:rPr lang="en-US" b="1" dirty="0">
                <a:solidFill>
                  <a:schemeClr val="tx1"/>
                </a:solidFill>
                <a:latin typeface="Times New Roman" panose="02020603050405020304" pitchFamily="18" charset="0"/>
                <a:cs typeface="Times New Roman" panose="02020603050405020304" pitchFamily="18" charset="0"/>
              </a:rPr>
              <a:t>Soil moisture Sensors</a:t>
            </a:r>
          </a:p>
        </p:txBody>
      </p:sp>
      <p:pic>
        <p:nvPicPr>
          <p:cNvPr id="5" name="Picture 4">
            <a:extLst>
              <a:ext uri="{FF2B5EF4-FFF2-40B4-BE49-F238E27FC236}">
                <a16:creationId xmlns:a16="http://schemas.microsoft.com/office/drawing/2014/main" id="{27129508-30C2-A373-56BF-38C582557124}"/>
              </a:ext>
            </a:extLst>
          </p:cNvPr>
          <p:cNvPicPr>
            <a:picLocks noChangeAspect="1"/>
          </p:cNvPicPr>
          <p:nvPr/>
        </p:nvPicPr>
        <p:blipFill>
          <a:blip r:embed="rId2"/>
          <a:stretch>
            <a:fillRect/>
          </a:stretch>
        </p:blipFill>
        <p:spPr>
          <a:xfrm>
            <a:off x="757252" y="1834811"/>
            <a:ext cx="3856774" cy="38567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A73AC46A-14A6-C598-86EE-B6770D8F9639}"/>
              </a:ext>
            </a:extLst>
          </p:cNvPr>
          <p:cNvSpPr>
            <a:spLocks noGrp="1"/>
          </p:cNvSpPr>
          <p:nvPr>
            <p:ph idx="1"/>
          </p:nvPr>
        </p:nvSpPr>
        <p:spPr>
          <a:xfrm>
            <a:off x="7147753" y="2104229"/>
            <a:ext cx="4512988" cy="3317938"/>
          </a:xfrm>
        </p:spPr>
        <p:txBody>
          <a:bodyPr anchor="t">
            <a:noAutofit/>
          </a:bodyPr>
          <a:lstStyle/>
          <a:p>
            <a:r>
              <a:rPr lang="en-US" sz="2000" dirty="0">
                <a:solidFill>
                  <a:srgbClr val="FFFFFF"/>
                </a:solidFill>
                <a:cs typeface="Times New Roman" panose="02020603050405020304" pitchFamily="18" charset="0"/>
              </a:rPr>
              <a:t>A soil moisture sensor is a device that measures the amount of water present in the soil. </a:t>
            </a:r>
          </a:p>
          <a:p>
            <a:r>
              <a:rPr lang="en-US" sz="2000" dirty="0">
                <a:solidFill>
                  <a:srgbClr val="FFFFFF"/>
                </a:solidFill>
                <a:cs typeface="Times New Roman" panose="02020603050405020304" pitchFamily="18" charset="0"/>
              </a:rPr>
              <a:t>It works by measuring the electrical resistance or capacitance of the soil.</a:t>
            </a:r>
          </a:p>
          <a:p>
            <a:r>
              <a:rPr lang="en-US" sz="2000" dirty="0">
                <a:solidFill>
                  <a:srgbClr val="FFFFFF"/>
                </a:solidFill>
              </a:rPr>
              <a:t>The sensor typically consists of two electrodes that are inserted into the soil and a circuit that measures the resistance or capacitance between the electrodes.</a:t>
            </a:r>
            <a:endParaRPr lang="en-US" sz="2000" dirty="0">
              <a:solidFill>
                <a:srgbClr val="FFFFFF"/>
              </a:solidFill>
              <a:cs typeface="Times New Roman" panose="02020603050405020304" pitchFamily="18" charset="0"/>
            </a:endParaRPr>
          </a:p>
        </p:txBody>
      </p:sp>
      <p:pic>
        <p:nvPicPr>
          <p:cNvPr id="6" name="Picture 5" descr="kiet college">
            <a:extLst>
              <a:ext uri="{FF2B5EF4-FFF2-40B4-BE49-F238E27FC236}">
                <a16:creationId xmlns:a16="http://schemas.microsoft.com/office/drawing/2014/main" id="{76CA259A-1CA2-BBD5-3501-A025B2FEC192}"/>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361501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D6AF-A9C0-9794-C192-722F6E284259}"/>
              </a:ext>
            </a:extLst>
          </p:cNvPr>
          <p:cNvSpPr>
            <a:spLocks noGrp="1"/>
          </p:cNvSpPr>
          <p:nvPr>
            <p:ph type="title"/>
          </p:nvPr>
        </p:nvSpPr>
        <p:spPr>
          <a:xfrm>
            <a:off x="364890" y="160049"/>
            <a:ext cx="5010278" cy="1705537"/>
          </a:xfrm>
        </p:spPr>
        <p:txBody>
          <a:bodyPr anchor="ctr">
            <a:normAutofit/>
          </a:bodyPr>
          <a:lstStyle/>
          <a:p>
            <a:r>
              <a:rPr lang="en-US" b="1" dirty="0">
                <a:solidFill>
                  <a:schemeClr val="tx1"/>
                </a:solidFill>
                <a:latin typeface="Times New Roman" panose="02020603050405020304" pitchFamily="18" charset="0"/>
                <a:cs typeface="Times New Roman" panose="02020603050405020304" pitchFamily="18" charset="0"/>
              </a:rPr>
              <a:t>Temperature and humidity sensors</a:t>
            </a:r>
          </a:p>
        </p:txBody>
      </p:sp>
      <p:pic>
        <p:nvPicPr>
          <p:cNvPr id="6" name="Picture 5">
            <a:extLst>
              <a:ext uri="{FF2B5EF4-FFF2-40B4-BE49-F238E27FC236}">
                <a16:creationId xmlns:a16="http://schemas.microsoft.com/office/drawing/2014/main" id="{815084BA-8B66-FAD4-862D-0B727E8639DE}"/>
              </a:ext>
            </a:extLst>
          </p:cNvPr>
          <p:cNvPicPr>
            <a:picLocks noChangeAspect="1"/>
          </p:cNvPicPr>
          <p:nvPr/>
        </p:nvPicPr>
        <p:blipFill>
          <a:blip r:embed="rId2"/>
          <a:stretch>
            <a:fillRect/>
          </a:stretch>
        </p:blipFill>
        <p:spPr>
          <a:xfrm>
            <a:off x="758924" y="2827382"/>
            <a:ext cx="3856774" cy="25743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A73AC46A-14A6-C598-86EE-B6770D8F9639}"/>
              </a:ext>
            </a:extLst>
          </p:cNvPr>
          <p:cNvSpPr>
            <a:spLocks noGrp="1"/>
          </p:cNvSpPr>
          <p:nvPr>
            <p:ph idx="1"/>
          </p:nvPr>
        </p:nvSpPr>
        <p:spPr>
          <a:xfrm>
            <a:off x="6599093" y="1865586"/>
            <a:ext cx="5497082" cy="4319751"/>
          </a:xfrm>
        </p:spPr>
        <p:txBody>
          <a:bodyPr anchor="t">
            <a:noAutofit/>
          </a:bodyPr>
          <a:lstStyle/>
          <a:p>
            <a:pPr>
              <a:lnSpc>
                <a:spcPct val="90000"/>
              </a:lnSpc>
            </a:pPr>
            <a:r>
              <a:rPr lang="en-US" sz="2000" dirty="0">
                <a:solidFill>
                  <a:srgbClr val="FFFFFF"/>
                </a:solidFill>
                <a:cs typeface="Times New Roman" panose="02020603050405020304" pitchFamily="18" charset="0"/>
              </a:rPr>
              <a:t>A temperature and humidity sensor is a device that measures both temperature and humidity in the surrounding environment. </a:t>
            </a:r>
          </a:p>
          <a:p>
            <a:pPr>
              <a:lnSpc>
                <a:spcPct val="90000"/>
              </a:lnSpc>
            </a:pPr>
            <a:r>
              <a:rPr lang="en-US" sz="2000" dirty="0">
                <a:solidFill>
                  <a:srgbClr val="FFFFFF"/>
                </a:solidFill>
                <a:cs typeface="Times New Roman" panose="02020603050405020304" pitchFamily="18" charset="0"/>
              </a:rPr>
              <a:t>These sensors typically consist of two main components: a temperature sensor and a humidity sensor.</a:t>
            </a:r>
          </a:p>
          <a:p>
            <a:pPr>
              <a:lnSpc>
                <a:spcPct val="90000"/>
              </a:lnSpc>
            </a:pPr>
            <a:r>
              <a:rPr lang="en-US" sz="2000" dirty="0">
                <a:solidFill>
                  <a:srgbClr val="FFFFFF"/>
                </a:solidFill>
                <a:cs typeface="Times New Roman" panose="02020603050405020304" pitchFamily="18" charset="0"/>
              </a:rPr>
              <a:t>The temperature sensor measures the ambient temperature, usually with a thermistor or thermocouple, which changes resistance or voltage as the temperature changes. </a:t>
            </a:r>
          </a:p>
          <a:p>
            <a:pPr>
              <a:lnSpc>
                <a:spcPct val="90000"/>
              </a:lnSpc>
            </a:pPr>
            <a:r>
              <a:rPr lang="en-US" sz="2000" dirty="0">
                <a:solidFill>
                  <a:srgbClr val="FFFFFF"/>
                </a:solidFill>
                <a:cs typeface="Times New Roman" panose="02020603050405020304" pitchFamily="18" charset="0"/>
              </a:rPr>
              <a:t>The humidity sensor measures the amount of water vapor in the air, </a:t>
            </a:r>
          </a:p>
        </p:txBody>
      </p:sp>
      <p:pic>
        <p:nvPicPr>
          <p:cNvPr id="7" name="Picture 6" descr="kiet college">
            <a:extLst>
              <a:ext uri="{FF2B5EF4-FFF2-40B4-BE49-F238E27FC236}">
                <a16:creationId xmlns:a16="http://schemas.microsoft.com/office/drawing/2014/main" id="{D06AA1DB-BD80-FEF7-D5A8-0A52B589B969}"/>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21461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2CD6AF-A9C0-9794-C192-722F6E284259}"/>
              </a:ext>
            </a:extLst>
          </p:cNvPr>
          <p:cNvSpPr>
            <a:spLocks noGrp="1"/>
          </p:cNvSpPr>
          <p:nvPr>
            <p:ph type="title"/>
          </p:nvPr>
        </p:nvSpPr>
        <p:spPr>
          <a:xfrm>
            <a:off x="391545" y="165522"/>
            <a:ext cx="4512989" cy="1279158"/>
          </a:xfrm>
        </p:spPr>
        <p:txBody>
          <a:bodyPr anchor="ctr">
            <a:normAutofit/>
          </a:bodyPr>
          <a:lstStyle/>
          <a:p>
            <a:r>
              <a:rPr lang="en-US" b="1" dirty="0">
                <a:solidFill>
                  <a:schemeClr val="tx1"/>
                </a:solidFill>
                <a:latin typeface="Times New Roman" panose="02020603050405020304" pitchFamily="18" charset="0"/>
                <a:cs typeface="Times New Roman" panose="02020603050405020304" pitchFamily="18" charset="0"/>
              </a:rPr>
              <a:t>Ultrasonic sensor</a:t>
            </a:r>
          </a:p>
        </p:txBody>
      </p:sp>
      <p:pic>
        <p:nvPicPr>
          <p:cNvPr id="6" name="Picture 2">
            <a:extLst>
              <a:ext uri="{FF2B5EF4-FFF2-40B4-BE49-F238E27FC236}">
                <a16:creationId xmlns:a16="http://schemas.microsoft.com/office/drawing/2014/main" id="{D869C050-78F7-4611-D44B-27FE6F4500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9653" y="2088492"/>
            <a:ext cx="3856774" cy="387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Content Placeholder 2">
            <a:extLst>
              <a:ext uri="{FF2B5EF4-FFF2-40B4-BE49-F238E27FC236}">
                <a16:creationId xmlns:a16="http://schemas.microsoft.com/office/drawing/2014/main" id="{A73AC46A-14A6-C598-86EE-B6770D8F9639}"/>
              </a:ext>
            </a:extLst>
          </p:cNvPr>
          <p:cNvSpPr>
            <a:spLocks noGrp="1"/>
          </p:cNvSpPr>
          <p:nvPr>
            <p:ph idx="1"/>
          </p:nvPr>
        </p:nvSpPr>
        <p:spPr>
          <a:xfrm>
            <a:off x="7091140" y="2159437"/>
            <a:ext cx="4512988" cy="4441060"/>
          </a:xfrm>
        </p:spPr>
        <p:txBody>
          <a:bodyPr anchor="t">
            <a:noAutofit/>
          </a:bodyPr>
          <a:lstStyle/>
          <a:p>
            <a:pPr>
              <a:lnSpc>
                <a:spcPct val="90000"/>
              </a:lnSpc>
            </a:pPr>
            <a:r>
              <a:rPr lang="en-US" sz="2000" dirty="0">
                <a:solidFill>
                  <a:srgbClr val="FFFFFF"/>
                </a:solidFill>
              </a:rPr>
              <a:t>An ultrasonic sensor is a sensor that uses sound waves to measure distance, speed, or other properties of objects. </a:t>
            </a:r>
          </a:p>
          <a:p>
            <a:pPr>
              <a:lnSpc>
                <a:spcPct val="90000"/>
              </a:lnSpc>
            </a:pPr>
            <a:r>
              <a:rPr lang="en-US" sz="2000" b="0" i="0" dirty="0">
                <a:solidFill>
                  <a:srgbClr val="FFFFFF"/>
                </a:solidFill>
                <a:effectLst/>
              </a:rPr>
              <a:t>Ultrasonic sensors use the principle of echolocation to measure distances and detect objects.</a:t>
            </a:r>
            <a:endParaRPr lang="en-US" sz="2000" dirty="0">
              <a:solidFill>
                <a:srgbClr val="FFFFFF"/>
              </a:solidFill>
            </a:endParaRPr>
          </a:p>
          <a:p>
            <a:pPr>
              <a:lnSpc>
                <a:spcPct val="90000"/>
              </a:lnSpc>
            </a:pPr>
            <a:r>
              <a:rPr lang="en-US" sz="2000" dirty="0">
                <a:solidFill>
                  <a:srgbClr val="FFFFFF"/>
                </a:solidFill>
              </a:rPr>
              <a:t>These sensors work by emitting a high-frequency sound wave, and then measuring the time it takes for the sound wave to bounce back (the time of flight) to calculate the distance to the object. </a:t>
            </a:r>
          </a:p>
        </p:txBody>
      </p:sp>
      <p:pic>
        <p:nvPicPr>
          <p:cNvPr id="7" name="Picture 6" descr="kiet college">
            <a:extLst>
              <a:ext uri="{FF2B5EF4-FFF2-40B4-BE49-F238E27FC236}">
                <a16:creationId xmlns:a16="http://schemas.microsoft.com/office/drawing/2014/main" id="{011BD8FB-1233-F673-909A-07888C97A0F7}"/>
              </a:ext>
            </a:extLst>
          </p:cNvPr>
          <p:cNvPicPr>
            <a:picLocks noChangeAspect="1"/>
          </p:cNvPicPr>
          <p:nvPr/>
        </p:nvPicPr>
        <p:blipFill rotWithShape="1">
          <a:blip r:embed="rId3" cstate="print"/>
          <a:srcRect t="10132"/>
          <a:stretch/>
        </p:blipFill>
        <p:spPr>
          <a:xfrm>
            <a:off x="10328835" y="0"/>
            <a:ext cx="1863165" cy="1526024"/>
          </a:xfrm>
          <a:prstGeom prst="rect">
            <a:avLst/>
          </a:prstGeom>
        </p:spPr>
      </p:pic>
    </p:spTree>
    <p:extLst>
      <p:ext uri="{BB962C8B-B14F-4D97-AF65-F5344CB8AC3E}">
        <p14:creationId xmlns:p14="http://schemas.microsoft.com/office/powerpoint/2010/main" val="8406755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237</TotalTime>
  <Words>1240</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Amasis MT Pro Black</vt:lpstr>
      <vt:lpstr>Arial</vt:lpstr>
      <vt:lpstr>Courier New</vt:lpstr>
      <vt:lpstr>Times New Roman</vt:lpstr>
      <vt:lpstr>Trebuchet MS</vt:lpstr>
      <vt:lpstr>Wingdings 3</vt:lpstr>
      <vt:lpstr>Facet</vt:lpstr>
      <vt:lpstr>SMART BIO MONITORING SYSTEM</vt:lpstr>
      <vt:lpstr>                                     Introduction                                  </vt:lpstr>
      <vt:lpstr>Objectives</vt:lpstr>
      <vt:lpstr>Limitations of traditional bio-monitoring methods in plant monitoring:</vt:lpstr>
      <vt:lpstr>Hardware used</vt:lpstr>
      <vt:lpstr>Aurdino</vt:lpstr>
      <vt:lpstr>Soil moisture Sensors</vt:lpstr>
      <vt:lpstr>Temperature and humidity sensors</vt:lpstr>
      <vt:lpstr>Ultrasonic sensor</vt:lpstr>
      <vt:lpstr>Infrared sensors</vt:lpstr>
      <vt:lpstr>Relay</vt:lpstr>
      <vt:lpstr>Water Pump</vt:lpstr>
      <vt:lpstr>Technology used</vt:lpstr>
      <vt:lpstr>Circuit Diagram</vt:lpstr>
      <vt:lpstr>Flow Chart </vt:lpstr>
      <vt:lpstr>Working </vt:lpstr>
      <vt:lpstr>PowerPoint Presentation</vt:lpstr>
      <vt:lpstr>Experimentation and result</vt:lpstr>
      <vt:lpstr>Project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BIO MONITORING SYSTEM</dc:title>
  <dc:creator>Tanuj Kumar</dc:creator>
  <cp:lastModifiedBy>Aman Saini</cp:lastModifiedBy>
  <cp:revision>14</cp:revision>
  <dcterms:created xsi:type="dcterms:W3CDTF">2023-05-25T17:14:28Z</dcterms:created>
  <dcterms:modified xsi:type="dcterms:W3CDTF">2023-05-29T04:32:43Z</dcterms:modified>
</cp:coreProperties>
</file>